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84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68" r:id="rId18"/>
    <p:sldId id="274" r:id="rId19"/>
    <p:sldId id="275" r:id="rId20"/>
    <p:sldId id="278" r:id="rId21"/>
    <p:sldId id="269" r:id="rId22"/>
    <p:sldId id="276" r:id="rId23"/>
    <p:sldId id="277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88" autoAdjust="0"/>
  </p:normalViewPr>
  <p:slideViewPr>
    <p:cSldViewPr snapToGrid="0">
      <p:cViewPr varScale="1">
        <p:scale>
          <a:sx n="108" d="100"/>
          <a:sy n="108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70840D-05AD-4A65-A60D-2DAF548A3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D62128-D407-4D0B-8212-2EEA48DB7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14376C-6C0F-413C-B032-D6644CF4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12/3/2021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6F49B9-116B-4973-B100-005342073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97FE1-99C1-45C1-8C2B-F757CDC4F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126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3169F-F427-4624-96E6-AF831DDA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C094F9-4353-450F-A252-CD3E95D2F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23AA57-CCCE-4B09-A9E8-3D6043381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12/3/2021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E5C7E7-E61E-444B-9B1D-4172ED371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42F81A-4BEF-43D1-9AB8-E7037563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4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BA94D7-7CF7-4072-B6F1-F5761FF6E7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89DBDA-5763-4D4B-8FCB-6A19C8B9D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569181-0522-4C25-BCB3-195A393D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12/3/2021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11054-B3A7-4861-9194-225D4485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74BC1-F644-40DF-A630-B6FEA18F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52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55AB2-AC9A-4370-8FD4-216DA79B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1B9CFF-2826-4E5A-A197-529888878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A3AEBB-66BA-4709-BE92-F84AFB9D5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12/3/2021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2E176C-F1E2-49C8-809E-6A6D4C203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F89B5-6BB5-4068-ABC3-AC98F0A0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93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68BA4-260C-4786-B902-CF4ADE13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0EC5B4-F714-4D00-957F-0C10CE94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84A3E2-AA05-4438-B461-BDB5FDE1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12/3/2021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1E44EC-FBBB-4E88-BE74-E146CE577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364FD-4496-455F-AAE5-42D8D160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47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6C934-5B99-4402-BC42-6BA87F78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E217F0-8453-441F-AECE-C90799874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6E3AB9-4781-4926-9CB9-654607D5F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9AB082-1EAD-4AEA-8694-DE38D28F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12/3/2021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4766F-FBDD-41F5-8B22-B731EC78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6A334C-0EF2-44F7-964A-15F94183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1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31C67-DCCC-44CE-8AD2-ACA28A7E7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FEF12-5A62-4B69-B716-1B5021512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47236B-A967-4D82-B98D-FE0E77ECC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882731-006A-4E05-BBFB-C195EB50D1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2E92B6-69CD-480A-848F-3419CFE00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80E758-6722-4E72-A6C9-AFB32AEDC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12/3/2021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D4E3FD-8759-44E7-B913-2D982DD5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C39E09-2807-46B0-896B-D3ED6BA0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592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B20A5-CAA7-494B-A665-0C58C830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418732-141A-43E4-9ECE-29522DCBE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12/3/2021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731963-9812-4CE2-B224-B6D8B791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B54FDC-A8BB-40BE-BEC3-B74098A5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07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C87E8D-C202-46CE-A5C2-C0CEAA792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12/3/2021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D66837-FA5D-40C3-B49C-776A6F93F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A65555-8586-4913-9C9C-F1B31B1FB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9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B2A5E-41E0-40DC-B304-B6F6C6BAA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717F7-B59F-4577-AEEC-617D1CE96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560D3B-5264-4FD2-8D54-CD127D40A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3487E-AE66-4404-8E88-2E754A0AC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12/3/2021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118EF8-BCA2-4BF4-84B7-481F217C5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192BB0-2909-4615-BEAC-C4ECEE747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63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DFDD0-EA32-4726-BD50-A6573971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16A4B6-79A9-4105-8C1C-20C7BF8168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FCD41B-9D34-4C93-9671-542930BFD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2AEA6-DBB5-4A65-BDB3-D3DBF602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12/3/2021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AA0F08-8376-49A5-916C-2C7292D80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3E7F48-F477-4C75-865E-F98BE24F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04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A62996-A427-42E0-A98E-9FCCDB75E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F44B25-EF05-4473-8639-E3D14A765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131FC-0F04-4AF3-B8B3-2537D300B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1C22D-0B3F-479E-BD90-573A24892160}" type="datetimeFigureOut">
              <a:rPr lang="ko-KR" altLang="en-US" smtClean="0"/>
              <a:t>12/3/2021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4B542E-7233-4329-BA25-7AEF0E4B2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8A216B-96F9-4A68-A0AD-2C88F0CCF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73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svg"/><Relationship Id="rId7" Type="http://schemas.openxmlformats.org/officeDocument/2006/relationships/image" Target="../media/image3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4.sv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40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zzaxowns" TargetMode="External"/><Relationship Id="rId2" Type="http://schemas.openxmlformats.org/officeDocument/2006/relationships/hyperlink" Target="mailto:zzaxowns@naver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hyperlink" Target="https://github.com/zzaxowns/UnrealTestProjec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DDE6A-516A-4C56-91BF-834953717A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졸업 작품 발표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7E0C0-A820-4167-824F-FF1BB0B6002F}"/>
              </a:ext>
            </a:extLst>
          </p:cNvPr>
          <p:cNvSpPr txBox="1"/>
          <p:nvPr/>
        </p:nvSpPr>
        <p:spPr>
          <a:xfrm>
            <a:off x="8836907" y="5735637"/>
            <a:ext cx="3044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게임 소프트웨어 </a:t>
            </a:r>
            <a:endParaRPr lang="en-US" altLang="ko-KR" dirty="0"/>
          </a:p>
          <a:p>
            <a:pPr algn="r"/>
            <a:r>
              <a:rPr lang="en-US" altLang="ko-KR" dirty="0"/>
              <a:t>B577008 </a:t>
            </a:r>
            <a:r>
              <a:rPr lang="ko-KR" altLang="en-US" dirty="0"/>
              <a:t>김태준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0516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바닥이(가) 표시된 사진&#10;&#10;자동 생성된 설명">
            <a:extLst>
              <a:ext uri="{FF2B5EF4-FFF2-40B4-BE49-F238E27FC236}">
                <a16:creationId xmlns:a16="http://schemas.microsoft.com/office/drawing/2014/main" id="{4EEE0BAB-C464-40F2-B4B4-893F70A1C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85" y="1377622"/>
            <a:ext cx="4209861" cy="2153235"/>
          </a:xfrm>
          <a:prstGeom prst="rect">
            <a:avLst/>
          </a:prstGeom>
        </p:spPr>
      </p:pic>
      <p:pic>
        <p:nvPicPr>
          <p:cNvPr id="11" name="그림 10" descr="목재의이(가) 표시된 사진&#10;&#10;자동 생성된 설명">
            <a:extLst>
              <a:ext uri="{FF2B5EF4-FFF2-40B4-BE49-F238E27FC236}">
                <a16:creationId xmlns:a16="http://schemas.microsoft.com/office/drawing/2014/main" id="{5C6396C1-B796-4CF4-A3A9-92A39A379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53" y="1388944"/>
            <a:ext cx="4209845" cy="2138673"/>
          </a:xfrm>
          <a:prstGeom prst="rect">
            <a:avLst/>
          </a:prstGeom>
        </p:spPr>
      </p:pic>
      <p:pic>
        <p:nvPicPr>
          <p:cNvPr id="13" name="그림 12" descr="대지이(가) 표시된 사진&#10;&#10;자동 생성된 설명">
            <a:extLst>
              <a:ext uri="{FF2B5EF4-FFF2-40B4-BE49-F238E27FC236}">
                <a16:creationId xmlns:a16="http://schemas.microsoft.com/office/drawing/2014/main" id="{9750C77B-B8F1-4A57-81C1-9AE5CAC9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84" y="4069988"/>
            <a:ext cx="4209877" cy="2153233"/>
          </a:xfrm>
          <a:prstGeom prst="rect">
            <a:avLst/>
          </a:prstGeom>
        </p:spPr>
      </p:pic>
      <p:pic>
        <p:nvPicPr>
          <p:cNvPr id="16" name="그림 15" descr="대지, 실외, 길이(가) 표시된 사진&#10;&#10;자동 생성된 설명">
            <a:extLst>
              <a:ext uri="{FF2B5EF4-FFF2-40B4-BE49-F238E27FC236}">
                <a16:creationId xmlns:a16="http://schemas.microsoft.com/office/drawing/2014/main" id="{D5D2BBF7-3F9B-4F74-99AA-583A0FA5E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54" y="4069988"/>
            <a:ext cx="4209878" cy="2138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2C3793-A8EC-412C-B410-74DD63D4B3E1}"/>
              </a:ext>
            </a:extLst>
          </p:cNvPr>
          <p:cNvSpPr txBox="1"/>
          <p:nvPr/>
        </p:nvSpPr>
        <p:spPr>
          <a:xfrm>
            <a:off x="1825426" y="3615756"/>
            <a:ext cx="2866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기본 이동 </a:t>
            </a:r>
            <a:r>
              <a:rPr lang="en-US" altLang="ko-KR" sz="1400" b="1" dirty="0"/>
              <a:t>+ </a:t>
            </a:r>
            <a:r>
              <a:rPr lang="ko-KR" altLang="en-US" sz="1400" b="1" dirty="0"/>
              <a:t>애니메이션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5D1EC-3E37-4126-8837-5A8B15E7C48A}"/>
              </a:ext>
            </a:extLst>
          </p:cNvPr>
          <p:cNvSpPr txBox="1"/>
          <p:nvPr/>
        </p:nvSpPr>
        <p:spPr>
          <a:xfrm>
            <a:off x="7068686" y="3615755"/>
            <a:ext cx="2866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(NPC</a:t>
            </a:r>
            <a:r>
              <a:rPr lang="ko-KR" altLang="en-US" sz="1400" b="1" dirty="0"/>
              <a:t>와 대화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894F5D-F595-4228-9552-9BCDC5F01DA9}"/>
              </a:ext>
            </a:extLst>
          </p:cNvPr>
          <p:cNvSpPr txBox="1"/>
          <p:nvPr/>
        </p:nvSpPr>
        <p:spPr>
          <a:xfrm>
            <a:off x="1825426" y="6313045"/>
            <a:ext cx="2866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노티파이</a:t>
            </a:r>
            <a:r>
              <a:rPr lang="en-US" altLang="ko-KR" sz="1400" b="1" dirty="0"/>
              <a:t> + </a:t>
            </a:r>
            <a:r>
              <a:rPr lang="ko-KR" altLang="en-US" sz="1400" b="1" dirty="0" err="1"/>
              <a:t>스테미나</a:t>
            </a:r>
            <a:r>
              <a:rPr lang="ko-KR" altLang="en-US" sz="1400" b="1" dirty="0"/>
              <a:t> 시스템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CA11CD-667C-4800-9964-D470E0B6360A}"/>
              </a:ext>
            </a:extLst>
          </p:cNvPr>
          <p:cNvSpPr txBox="1"/>
          <p:nvPr/>
        </p:nvSpPr>
        <p:spPr>
          <a:xfrm>
            <a:off x="7068686" y="6272646"/>
            <a:ext cx="2866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몬스터 </a:t>
            </a:r>
            <a:r>
              <a:rPr lang="en-US" altLang="ko-KR" sz="1400" b="1" dirty="0"/>
              <a:t>AI, </a:t>
            </a:r>
            <a:r>
              <a:rPr lang="ko-KR" altLang="en-US" sz="1400" b="1" dirty="0"/>
              <a:t>패턴 구현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90186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06C610-39E8-4E38-8495-17C968E6F178}"/>
              </a:ext>
            </a:extLst>
          </p:cNvPr>
          <p:cNvSpPr txBox="1"/>
          <p:nvPr/>
        </p:nvSpPr>
        <p:spPr>
          <a:xfrm>
            <a:off x="890580" y="4837416"/>
            <a:ext cx="242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유튜브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93F710-8067-4534-9F1C-7ED13E0C6AD1}"/>
              </a:ext>
            </a:extLst>
          </p:cNvPr>
          <p:cNvSpPr txBox="1"/>
          <p:nvPr/>
        </p:nvSpPr>
        <p:spPr>
          <a:xfrm>
            <a:off x="4750914" y="4837416"/>
            <a:ext cx="242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이득우의 </a:t>
            </a:r>
            <a:r>
              <a:rPr lang="ko-KR" altLang="en-US" dirty="0" err="1"/>
              <a:t>언리얼</a:t>
            </a:r>
            <a:r>
              <a:rPr lang="ko-KR" altLang="en-US" dirty="0"/>
              <a:t> </a:t>
            </a:r>
            <a:r>
              <a:rPr lang="en-US" altLang="ko-KR" dirty="0"/>
              <a:t>C++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1113A2-C470-4161-84EB-0BA73DB1397B}"/>
              </a:ext>
            </a:extLst>
          </p:cNvPr>
          <p:cNvSpPr txBox="1"/>
          <p:nvPr/>
        </p:nvSpPr>
        <p:spPr>
          <a:xfrm>
            <a:off x="8395747" y="4530105"/>
            <a:ext cx="242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공식 사이트</a:t>
            </a:r>
            <a:endParaRPr lang="en-US" altLang="ko-KR" dirty="0"/>
          </a:p>
        </p:txBody>
      </p:sp>
      <p:pic>
        <p:nvPicPr>
          <p:cNvPr id="4" name="그림 3" descr="렌치, 도구이(가) 표시된 사진&#10;&#10;자동 생성된 설명">
            <a:extLst>
              <a:ext uri="{FF2B5EF4-FFF2-40B4-BE49-F238E27FC236}">
                <a16:creationId xmlns:a16="http://schemas.microsoft.com/office/drawing/2014/main" id="{B3CDF1E7-DB82-4915-AB6C-78BE6989F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94" y="1948635"/>
            <a:ext cx="2865088" cy="2865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84D3DB-0E38-400F-8720-8A587B776F00}"/>
              </a:ext>
            </a:extLst>
          </p:cNvPr>
          <p:cNvSpPr txBox="1"/>
          <p:nvPr/>
        </p:nvSpPr>
        <p:spPr>
          <a:xfrm>
            <a:off x="7909331" y="5015884"/>
            <a:ext cx="3400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https://docs.unrealengine.com/4.27/ko/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BC85F2-9C23-4B0B-94A1-A0645542C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88" y="2391250"/>
            <a:ext cx="3265435" cy="20224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23F7EBD-B353-4F19-A66A-45C66315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52472" y="1688649"/>
            <a:ext cx="2008526" cy="33850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BEC184-E3A2-43DB-8D90-9328C18E8893}"/>
              </a:ext>
            </a:extLst>
          </p:cNvPr>
          <p:cNvSpPr txBox="1"/>
          <p:nvPr/>
        </p:nvSpPr>
        <p:spPr>
          <a:xfrm>
            <a:off x="6960636" y="6581001"/>
            <a:ext cx="626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유튜브 이미지</a:t>
            </a:r>
            <a:r>
              <a:rPr lang="en-US" altLang="ko-KR" sz="1200" dirty="0"/>
              <a:t>: </a:t>
            </a:r>
            <a:r>
              <a:rPr lang="ko-KR" altLang="en-US" sz="1200" dirty="0"/>
              <a:t>https://kr.freepik.com/free-icon/youtube-logo_810912.htm</a:t>
            </a:r>
          </a:p>
        </p:txBody>
      </p:sp>
    </p:spTree>
    <p:extLst>
      <p:ext uri="{BB962C8B-B14F-4D97-AF65-F5344CB8AC3E}">
        <p14:creationId xmlns:p14="http://schemas.microsoft.com/office/powerpoint/2010/main" val="889974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2CED5CED-729A-4967-9C22-5E37C2136B5F}"/>
              </a:ext>
            </a:extLst>
          </p:cNvPr>
          <p:cNvSpPr/>
          <p:nvPr/>
        </p:nvSpPr>
        <p:spPr>
          <a:xfrm>
            <a:off x="5267619" y="2436700"/>
            <a:ext cx="1815172" cy="26600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사용자 윤곽선">
            <a:extLst>
              <a:ext uri="{FF2B5EF4-FFF2-40B4-BE49-F238E27FC236}">
                <a16:creationId xmlns:a16="http://schemas.microsoft.com/office/drawing/2014/main" id="{D559A545-93D5-43ED-9412-4E797E7D5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8291" y="2672542"/>
            <a:ext cx="914400" cy="914400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3D9C712B-E0C7-4CA8-960B-66D9BD49D137}"/>
              </a:ext>
            </a:extLst>
          </p:cNvPr>
          <p:cNvSpPr/>
          <p:nvPr/>
        </p:nvSpPr>
        <p:spPr>
          <a:xfrm>
            <a:off x="7290816" y="1718686"/>
            <a:ext cx="1956816" cy="822960"/>
          </a:xfrm>
          <a:prstGeom prst="wedgeRoundRectCallout">
            <a:avLst>
              <a:gd name="adj1" fmla="val 82282"/>
              <a:gd name="adj2" fmla="val 93611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너무</a:t>
            </a:r>
            <a:r>
              <a:rPr lang="en-US" altLang="ko-KR" sz="1400" b="1" dirty="0">
                <a:solidFill>
                  <a:schemeClr val="tx1"/>
                </a:solidFill>
              </a:rPr>
              <a:t>… </a:t>
            </a:r>
            <a:r>
              <a:rPr lang="ko-KR" altLang="en-US" sz="1400" b="1" dirty="0">
                <a:solidFill>
                  <a:schemeClr val="tx1"/>
                </a:solidFill>
              </a:rPr>
              <a:t>허접</a:t>
            </a:r>
            <a:r>
              <a:rPr lang="en-US" altLang="ko-KR" sz="1400" b="1" dirty="0">
                <a:solidFill>
                  <a:schemeClr val="tx1"/>
                </a:solidFill>
              </a:rPr>
              <a:t>;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그냥 유니티 </a:t>
            </a:r>
            <a:r>
              <a:rPr lang="ko-KR" altLang="en-US" sz="1400" b="1" dirty="0" err="1">
                <a:solidFill>
                  <a:schemeClr val="tx1"/>
                </a:solidFill>
              </a:rPr>
              <a:t>쓸껄</a:t>
            </a:r>
            <a:r>
              <a:rPr lang="en-US" altLang="ko-KR" sz="1400" b="1" dirty="0">
                <a:solidFill>
                  <a:schemeClr val="tx1"/>
                </a:solidFill>
              </a:rPr>
              <a:t>…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6F2FD9-AF9E-4D02-BDCD-84CDA9E1CAD7}"/>
              </a:ext>
            </a:extLst>
          </p:cNvPr>
          <p:cNvSpPr txBox="1"/>
          <p:nvPr/>
        </p:nvSpPr>
        <p:spPr>
          <a:xfrm>
            <a:off x="10102734" y="3188516"/>
            <a:ext cx="46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나</a:t>
            </a:r>
          </a:p>
        </p:txBody>
      </p:sp>
      <p:pic>
        <p:nvPicPr>
          <p:cNvPr id="19" name="그래픽 18" descr="도시 윤곽선">
            <a:extLst>
              <a:ext uri="{FF2B5EF4-FFF2-40B4-BE49-F238E27FC236}">
                <a16:creationId xmlns:a16="http://schemas.microsoft.com/office/drawing/2014/main" id="{22CF48FC-4BF1-484F-8B0A-4DDE70795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7619" y="4416108"/>
            <a:ext cx="2067098" cy="2067098"/>
          </a:xfrm>
          <a:prstGeom prst="rect">
            <a:avLst/>
          </a:prstGeom>
        </p:spPr>
      </p:pic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EDA22B06-78F5-4B01-B3D0-62634062248A}"/>
              </a:ext>
            </a:extLst>
          </p:cNvPr>
          <p:cNvSpPr/>
          <p:nvPr/>
        </p:nvSpPr>
        <p:spPr>
          <a:xfrm rot="8928173">
            <a:off x="7337089" y="4379423"/>
            <a:ext cx="2529287" cy="26600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BE6A69CA-258F-434F-8D0E-1AF879FAA1B3}"/>
              </a:ext>
            </a:extLst>
          </p:cNvPr>
          <p:cNvSpPr/>
          <p:nvPr/>
        </p:nvSpPr>
        <p:spPr>
          <a:xfrm>
            <a:off x="1469965" y="4211174"/>
            <a:ext cx="2751513" cy="822960"/>
          </a:xfrm>
          <a:prstGeom prst="wedgeRoundRectCallout">
            <a:avLst>
              <a:gd name="adj1" fmla="val 82282"/>
              <a:gd name="adj2" fmla="val 93611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??? </a:t>
            </a:r>
            <a:r>
              <a:rPr lang="ko-KR" altLang="en-US" sz="1400" b="1" dirty="0" err="1">
                <a:solidFill>
                  <a:schemeClr val="tx1"/>
                </a:solidFill>
              </a:rPr>
              <a:t>언리얼</a:t>
            </a:r>
            <a:r>
              <a:rPr lang="ko-KR" altLang="en-US" sz="1400" b="1" dirty="0">
                <a:solidFill>
                  <a:schemeClr val="tx1"/>
                </a:solidFill>
              </a:rPr>
              <a:t> 써봤네</a:t>
            </a:r>
            <a:r>
              <a:rPr lang="en-US" altLang="ko-KR" sz="1400" b="1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ko-KR" altLang="en-US" sz="1400" b="1" u="sng" dirty="0">
                <a:solidFill>
                  <a:schemeClr val="tx1"/>
                </a:solidFill>
              </a:rPr>
              <a:t>코드 기반</a:t>
            </a:r>
            <a:r>
              <a:rPr lang="ko-KR" altLang="en-US" sz="1400" b="1" dirty="0">
                <a:solidFill>
                  <a:schemeClr val="tx1"/>
                </a:solidFill>
              </a:rPr>
              <a:t>으로 제작했네</a:t>
            </a:r>
            <a:r>
              <a:rPr lang="en-US" altLang="ko-KR" sz="1400" b="1" dirty="0">
                <a:solidFill>
                  <a:schemeClr val="tx1"/>
                </a:solidFill>
              </a:rPr>
              <a:t>?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7FFAFF-BA8A-41CB-A23E-2D9713E0B88A}"/>
              </a:ext>
            </a:extLst>
          </p:cNvPr>
          <p:cNvSpPr txBox="1"/>
          <p:nvPr/>
        </p:nvSpPr>
        <p:spPr>
          <a:xfrm>
            <a:off x="4701614" y="6298540"/>
            <a:ext cx="3199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대충 개발자 찾고 있던 회사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15" name="그림 14" descr="대지, 실외, 길이(가) 표시된 사진&#10;&#10;자동 생성된 설명">
            <a:extLst>
              <a:ext uri="{FF2B5EF4-FFF2-40B4-BE49-F238E27FC236}">
                <a16:creationId xmlns:a16="http://schemas.microsoft.com/office/drawing/2014/main" id="{F25919FC-2448-4306-B1B9-62D1C987E2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2" y="1592842"/>
            <a:ext cx="4369403" cy="221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89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사용자 윤곽선">
            <a:extLst>
              <a:ext uri="{FF2B5EF4-FFF2-40B4-BE49-F238E27FC236}">
                <a16:creationId xmlns:a16="http://schemas.microsoft.com/office/drawing/2014/main" id="{816D6853-92BD-4129-A37C-C21ADE1D4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4270" y="3101599"/>
            <a:ext cx="1472014" cy="1472014"/>
          </a:xfrm>
          <a:prstGeom prst="rect">
            <a:avLst/>
          </a:prstGeom>
        </p:spPr>
      </p:pic>
      <p:pic>
        <p:nvPicPr>
          <p:cNvPr id="4" name="그래픽 3" descr="사용자 윤곽선">
            <a:extLst>
              <a:ext uri="{FF2B5EF4-FFF2-40B4-BE49-F238E27FC236}">
                <a16:creationId xmlns:a16="http://schemas.microsoft.com/office/drawing/2014/main" id="{5D1BD4F0-6E67-4C2E-86FD-16C949B6E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1133" y="3078127"/>
            <a:ext cx="1831015" cy="1831015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8DD5B8C9-3BF3-4CFB-A909-34A80351BA2B}"/>
              </a:ext>
            </a:extLst>
          </p:cNvPr>
          <p:cNvSpPr/>
          <p:nvPr/>
        </p:nvSpPr>
        <p:spPr>
          <a:xfrm>
            <a:off x="6900198" y="1597991"/>
            <a:ext cx="2302142" cy="1147428"/>
          </a:xfrm>
          <a:prstGeom prst="wedgeRoundRectCallout">
            <a:avLst>
              <a:gd name="adj1" fmla="val 38987"/>
              <a:gd name="adj2" fmla="val 83628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개발 경험 중요</a:t>
            </a:r>
            <a:r>
              <a:rPr lang="en-US" altLang="ko-KR" sz="14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CS </a:t>
            </a:r>
            <a:r>
              <a:rPr lang="ko-KR" altLang="en-US" sz="1400" b="1" dirty="0">
                <a:solidFill>
                  <a:schemeClr val="tx1"/>
                </a:solidFill>
              </a:rPr>
              <a:t>지식들 중요</a:t>
            </a:r>
            <a:r>
              <a:rPr lang="en-US" altLang="ko-KR" sz="14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도전</a:t>
            </a:r>
            <a:r>
              <a:rPr lang="en-US" altLang="ko-KR" sz="1400" b="1" dirty="0">
                <a:solidFill>
                  <a:schemeClr val="tx1"/>
                </a:solidFill>
              </a:rPr>
              <a:t>….</a:t>
            </a:r>
          </a:p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443B0898-A197-4656-9683-77B049EFDD16}"/>
              </a:ext>
            </a:extLst>
          </p:cNvPr>
          <p:cNvSpPr/>
          <p:nvPr/>
        </p:nvSpPr>
        <p:spPr>
          <a:xfrm>
            <a:off x="2713740" y="2185019"/>
            <a:ext cx="1956816" cy="822960"/>
          </a:xfrm>
          <a:prstGeom prst="wedgeRoundRectCallout">
            <a:avLst>
              <a:gd name="adj1" fmla="val -42026"/>
              <a:gd name="adj2" fmla="val 88217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그렇구나</a:t>
            </a:r>
            <a:r>
              <a:rPr lang="en-US" altLang="ko-KR" sz="1400" b="1" dirty="0">
                <a:solidFill>
                  <a:schemeClr val="tx1"/>
                </a:solidFill>
              </a:rPr>
              <a:t>…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9A13D-929B-4AEE-8C5B-5032494DD7A5}"/>
              </a:ext>
            </a:extLst>
          </p:cNvPr>
          <p:cNvSpPr txBox="1"/>
          <p:nvPr/>
        </p:nvSpPr>
        <p:spPr>
          <a:xfrm>
            <a:off x="2995156" y="5400924"/>
            <a:ext cx="6201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직접 겪어보거나 그 상황에 있는 사람이 아니면 </a:t>
            </a:r>
            <a:endParaRPr lang="en-US" altLang="ko-KR" b="1" dirty="0"/>
          </a:p>
          <a:p>
            <a:pPr algn="ctr"/>
            <a:r>
              <a:rPr lang="ko-KR" altLang="en-US" b="1" dirty="0"/>
              <a:t>느끼지 못하는 위기 의식</a:t>
            </a:r>
          </a:p>
        </p:txBody>
      </p:sp>
    </p:spTree>
    <p:extLst>
      <p:ext uri="{BB962C8B-B14F-4D97-AF65-F5344CB8AC3E}">
        <p14:creationId xmlns:p14="http://schemas.microsoft.com/office/powerpoint/2010/main" val="475075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0F4522-B101-4749-8D15-023FD502BA13}"/>
              </a:ext>
            </a:extLst>
          </p:cNvPr>
          <p:cNvSpPr txBox="1"/>
          <p:nvPr/>
        </p:nvSpPr>
        <p:spPr>
          <a:xfrm>
            <a:off x="2327431" y="2660959"/>
            <a:ext cx="186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컴투스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49C7EE-8BB5-45F5-AE42-58FC9E9BD8D1}"/>
              </a:ext>
            </a:extLst>
          </p:cNvPr>
          <p:cNvSpPr txBox="1"/>
          <p:nvPr/>
        </p:nvSpPr>
        <p:spPr>
          <a:xfrm>
            <a:off x="4361897" y="3250870"/>
            <a:ext cx="96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게임빌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811764-4417-4A93-BC72-4B0363859419}"/>
              </a:ext>
            </a:extLst>
          </p:cNvPr>
          <p:cNvSpPr txBox="1"/>
          <p:nvPr/>
        </p:nvSpPr>
        <p:spPr>
          <a:xfrm>
            <a:off x="7506071" y="2928146"/>
            <a:ext cx="129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시프트업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C7841-7E9B-48E5-91BA-9B9B6F8E399F}"/>
              </a:ext>
            </a:extLst>
          </p:cNvPr>
          <p:cNvSpPr txBox="1"/>
          <p:nvPr/>
        </p:nvSpPr>
        <p:spPr>
          <a:xfrm>
            <a:off x="2016122" y="4366137"/>
            <a:ext cx="129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데브캣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A4CF8F-FC52-4719-A41F-894D0F786BA2}"/>
              </a:ext>
            </a:extLst>
          </p:cNvPr>
          <p:cNvSpPr txBox="1"/>
          <p:nvPr/>
        </p:nvSpPr>
        <p:spPr>
          <a:xfrm>
            <a:off x="6527457" y="4181471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데브시스터즈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C5FD3E-3CF8-46A4-84AF-8934A8586493}"/>
              </a:ext>
            </a:extLst>
          </p:cNvPr>
          <p:cNvSpPr txBox="1"/>
          <p:nvPr/>
        </p:nvSpPr>
        <p:spPr>
          <a:xfrm>
            <a:off x="3537164" y="5220823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위메이드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24AEE8-125D-491C-A275-A3D3FD7E92AB}"/>
              </a:ext>
            </a:extLst>
          </p:cNvPr>
          <p:cNvSpPr txBox="1"/>
          <p:nvPr/>
        </p:nvSpPr>
        <p:spPr>
          <a:xfrm>
            <a:off x="7480918" y="4851491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넥슨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9D0A1C-6694-4504-AFBC-A72916B8EC8D}"/>
              </a:ext>
            </a:extLst>
          </p:cNvPr>
          <p:cNvSpPr txBox="1"/>
          <p:nvPr/>
        </p:nvSpPr>
        <p:spPr>
          <a:xfrm>
            <a:off x="9183360" y="3705153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넷게임즈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BCE106-82EA-4D61-B2EF-7D193E4EDCBC}"/>
              </a:ext>
            </a:extLst>
          </p:cNvPr>
          <p:cNvSpPr txBox="1"/>
          <p:nvPr/>
        </p:nvSpPr>
        <p:spPr>
          <a:xfrm>
            <a:off x="4433363" y="4307577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크래프톤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DBF0DC-DAEA-45D7-BE32-00658FB29887}"/>
              </a:ext>
            </a:extLst>
          </p:cNvPr>
          <p:cNvSpPr txBox="1"/>
          <p:nvPr/>
        </p:nvSpPr>
        <p:spPr>
          <a:xfrm>
            <a:off x="2713912" y="3678747"/>
            <a:ext cx="28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넷마블 넥서스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A6FEF7-93DD-4352-B21A-32394A5EAA1D}"/>
              </a:ext>
            </a:extLst>
          </p:cNvPr>
          <p:cNvSpPr txBox="1"/>
          <p:nvPr/>
        </p:nvSpPr>
        <p:spPr>
          <a:xfrm>
            <a:off x="5509041" y="5534608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NC </a:t>
            </a:r>
            <a:r>
              <a:rPr lang="ko-KR" altLang="en-US" b="1" dirty="0"/>
              <a:t>소프트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65D93E-1CF2-4FB0-A369-27485F91DA35}"/>
              </a:ext>
            </a:extLst>
          </p:cNvPr>
          <p:cNvSpPr txBox="1"/>
          <p:nvPr/>
        </p:nvSpPr>
        <p:spPr>
          <a:xfrm>
            <a:off x="5674018" y="2711214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NC </a:t>
            </a:r>
            <a:r>
              <a:rPr lang="ko-KR" altLang="en-US" b="1" dirty="0"/>
              <a:t>소프트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74A4E35-7CEC-4637-849C-A6AD5BEF0CC9}"/>
              </a:ext>
            </a:extLst>
          </p:cNvPr>
          <p:cNvSpPr/>
          <p:nvPr/>
        </p:nvSpPr>
        <p:spPr>
          <a:xfrm>
            <a:off x="1216241" y="1986832"/>
            <a:ext cx="9891203" cy="442043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DB51F5-15C1-49EF-AD63-837F73F33A54}"/>
              </a:ext>
            </a:extLst>
          </p:cNvPr>
          <p:cNvSpPr txBox="1"/>
          <p:nvPr/>
        </p:nvSpPr>
        <p:spPr>
          <a:xfrm>
            <a:off x="1895827" y="1519431"/>
            <a:ext cx="840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4</a:t>
            </a:r>
            <a:r>
              <a:rPr lang="ko-KR" altLang="en-US" b="1" dirty="0"/>
              <a:t>학년 </a:t>
            </a:r>
            <a:r>
              <a:rPr lang="en-US" altLang="ko-KR" b="1" dirty="0"/>
              <a:t>1</a:t>
            </a:r>
            <a:r>
              <a:rPr lang="ko-KR" altLang="en-US" b="1" dirty="0"/>
              <a:t>학기 때부터 이력서</a:t>
            </a:r>
            <a:r>
              <a:rPr lang="en-US" altLang="ko-KR" b="1" dirty="0"/>
              <a:t>, </a:t>
            </a:r>
            <a:r>
              <a:rPr lang="ko-KR" altLang="en-US" b="1" dirty="0"/>
              <a:t>포트폴리오를 넣어본 회사들</a:t>
            </a:r>
            <a:r>
              <a:rPr lang="en-US" altLang="ko-KR" b="1" dirty="0"/>
              <a:t>(</a:t>
            </a:r>
            <a:r>
              <a:rPr lang="ko-KR" altLang="en-US" b="1" dirty="0" err="1"/>
              <a:t>스타트업은</a:t>
            </a:r>
            <a:r>
              <a:rPr lang="ko-KR" altLang="en-US" b="1" dirty="0"/>
              <a:t> 제외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684FCB-A01F-4E4F-AA12-16B1F337E6EA}"/>
              </a:ext>
            </a:extLst>
          </p:cNvPr>
          <p:cNvSpPr txBox="1"/>
          <p:nvPr/>
        </p:nvSpPr>
        <p:spPr>
          <a:xfrm>
            <a:off x="8563403" y="5489742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키글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B33A28-ABBC-4713-A545-A8003C68DC15}"/>
              </a:ext>
            </a:extLst>
          </p:cNvPr>
          <p:cNvSpPr txBox="1"/>
          <p:nvPr/>
        </p:nvSpPr>
        <p:spPr>
          <a:xfrm>
            <a:off x="9154212" y="2628193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게임듀오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5228B6-8F0D-4612-AFC0-6184109CB1AE}"/>
              </a:ext>
            </a:extLst>
          </p:cNvPr>
          <p:cNvSpPr txBox="1"/>
          <p:nvPr/>
        </p:nvSpPr>
        <p:spPr>
          <a:xfrm>
            <a:off x="5912530" y="3498452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액션 스퀘어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EF5126-55E4-4520-A70D-9888E71AD4BB}"/>
              </a:ext>
            </a:extLst>
          </p:cNvPr>
          <p:cNvSpPr txBox="1"/>
          <p:nvPr/>
        </p:nvSpPr>
        <p:spPr>
          <a:xfrm>
            <a:off x="1703337" y="5435199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베이글코드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FF6723-9464-4C04-91DA-4A00A295A9D3}"/>
              </a:ext>
            </a:extLst>
          </p:cNvPr>
          <p:cNvSpPr txBox="1"/>
          <p:nvPr/>
        </p:nvSpPr>
        <p:spPr>
          <a:xfrm>
            <a:off x="3808824" y="2311351"/>
            <a:ext cx="21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센추리게임코리아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107F2E-FB0F-4F54-9485-A0747AB2C91E}"/>
              </a:ext>
            </a:extLst>
          </p:cNvPr>
          <p:cNvSpPr txBox="1"/>
          <p:nvPr/>
        </p:nvSpPr>
        <p:spPr>
          <a:xfrm>
            <a:off x="8799251" y="4959078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엔픽셀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132512-7009-416D-96C9-55ACB1DD579E}"/>
              </a:ext>
            </a:extLst>
          </p:cNvPr>
          <p:cNvSpPr txBox="1"/>
          <p:nvPr/>
        </p:nvSpPr>
        <p:spPr>
          <a:xfrm>
            <a:off x="5266385" y="4855076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피닉스다트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B05264-2C12-4834-AAF5-E0472EF53821}"/>
              </a:ext>
            </a:extLst>
          </p:cNvPr>
          <p:cNvSpPr txBox="1"/>
          <p:nvPr/>
        </p:nvSpPr>
        <p:spPr>
          <a:xfrm>
            <a:off x="8629985" y="4327121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하이브로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2007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E002E4DC-106B-43CD-9B7A-A955D3B0D2F1}"/>
              </a:ext>
            </a:extLst>
          </p:cNvPr>
          <p:cNvSpPr/>
          <p:nvPr/>
        </p:nvSpPr>
        <p:spPr>
          <a:xfrm rot="10800000">
            <a:off x="847288" y="1476462"/>
            <a:ext cx="293614" cy="4622334"/>
          </a:xfrm>
          <a:prstGeom prst="downArrow">
            <a:avLst>
              <a:gd name="adj1" fmla="val 38571"/>
              <a:gd name="adj2" fmla="val 17000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A6A3794-11B9-45E6-85BF-AE348977B2A1}"/>
              </a:ext>
            </a:extLst>
          </p:cNvPr>
          <p:cNvCxnSpPr>
            <a:cxnSpLocks/>
          </p:cNvCxnSpPr>
          <p:nvPr/>
        </p:nvCxnSpPr>
        <p:spPr>
          <a:xfrm flipH="1" flipV="1">
            <a:off x="1073792" y="5951987"/>
            <a:ext cx="2164358" cy="838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ACBD09-7AB3-48CB-A733-306837B1B697}"/>
              </a:ext>
            </a:extLst>
          </p:cNvPr>
          <p:cNvSpPr txBox="1"/>
          <p:nvPr/>
        </p:nvSpPr>
        <p:spPr>
          <a:xfrm>
            <a:off x="3238150" y="5704915"/>
            <a:ext cx="817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(LEVEL1)</a:t>
            </a:r>
            <a:r>
              <a:rPr lang="ko-KR" altLang="en-US" dirty="0"/>
              <a:t> </a:t>
            </a:r>
            <a:r>
              <a:rPr lang="ko-KR" altLang="en-US" b="1" dirty="0"/>
              <a:t>스타트업</a:t>
            </a:r>
            <a:r>
              <a:rPr lang="en-US" altLang="ko-KR" dirty="0"/>
              <a:t> – </a:t>
            </a:r>
            <a:r>
              <a:rPr lang="ko-KR" altLang="en-US" dirty="0">
                <a:solidFill>
                  <a:srgbClr val="00B0F0"/>
                </a:solidFill>
              </a:rPr>
              <a:t>게임 개발 경험 </a:t>
            </a:r>
            <a:r>
              <a:rPr lang="en-US" altLang="ko-KR" dirty="0"/>
              <a:t>+ </a:t>
            </a:r>
            <a:r>
              <a:rPr lang="en-US" altLang="ko-KR" dirty="0">
                <a:solidFill>
                  <a:srgbClr val="00B0F0"/>
                </a:solidFill>
              </a:rPr>
              <a:t>CS </a:t>
            </a:r>
            <a:r>
              <a:rPr lang="en-US" altLang="ko-KR" dirty="0"/>
              <a:t>+</a:t>
            </a:r>
            <a:r>
              <a:rPr lang="ko-KR" altLang="en-US" dirty="0">
                <a:solidFill>
                  <a:srgbClr val="00B0F0"/>
                </a:solidFill>
              </a:rPr>
              <a:t> 포트폴리오 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FB4E475-E5D3-46A5-9687-ED4FB774BFD4}"/>
              </a:ext>
            </a:extLst>
          </p:cNvPr>
          <p:cNvCxnSpPr>
            <a:cxnSpLocks/>
          </p:cNvCxnSpPr>
          <p:nvPr/>
        </p:nvCxnSpPr>
        <p:spPr>
          <a:xfrm flipH="1">
            <a:off x="1073790" y="5011566"/>
            <a:ext cx="216436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A63E150-56D4-4FA8-954B-C71C340732B7}"/>
              </a:ext>
            </a:extLst>
          </p:cNvPr>
          <p:cNvSpPr txBox="1"/>
          <p:nvPr/>
        </p:nvSpPr>
        <p:spPr>
          <a:xfrm>
            <a:off x="3238150" y="4826900"/>
            <a:ext cx="713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(LEVEL2.5) </a:t>
            </a:r>
            <a:r>
              <a:rPr lang="ko-KR" altLang="en-US" b="1" dirty="0"/>
              <a:t>중소</a:t>
            </a:r>
            <a:r>
              <a:rPr lang="en-US" altLang="ko-KR" b="1" dirty="0"/>
              <a:t>(</a:t>
            </a:r>
            <a:r>
              <a:rPr lang="ko-KR" altLang="en-US" b="1" dirty="0"/>
              <a:t>마이너 게임</a:t>
            </a:r>
            <a:r>
              <a:rPr lang="en-US" altLang="ko-KR" b="1" dirty="0"/>
              <a:t>) </a:t>
            </a:r>
            <a:r>
              <a:rPr lang="en-US" altLang="ko-KR" dirty="0"/>
              <a:t>– </a:t>
            </a:r>
            <a:r>
              <a:rPr lang="ko-KR" altLang="en-US" u="sng" dirty="0"/>
              <a:t>게임 개발  경험</a:t>
            </a:r>
            <a:r>
              <a:rPr lang="en-US" altLang="ko-KR" u="sng" dirty="0"/>
              <a:t> </a:t>
            </a:r>
            <a:r>
              <a:rPr lang="en-US" altLang="ko-KR" dirty="0"/>
              <a:t>+ CS + </a:t>
            </a:r>
            <a:r>
              <a:rPr lang="ko-KR" altLang="en-US" dirty="0"/>
              <a:t>포트폴리오</a:t>
            </a:r>
            <a:endParaRPr lang="en-US" altLang="ko-KR" dirty="0"/>
          </a:p>
          <a:p>
            <a:r>
              <a:rPr lang="en-US" altLang="ko-KR" dirty="0"/>
              <a:t>(LEVEL2)</a:t>
            </a:r>
            <a:r>
              <a:rPr lang="ko-KR" altLang="en-US" dirty="0"/>
              <a:t> </a:t>
            </a:r>
            <a:r>
              <a:rPr lang="ko-KR" altLang="en-US" b="1" dirty="0"/>
              <a:t>중소</a:t>
            </a:r>
            <a:r>
              <a:rPr lang="en-US" altLang="ko-KR" dirty="0"/>
              <a:t> - </a:t>
            </a:r>
            <a:r>
              <a:rPr lang="ko-KR" altLang="en-US" dirty="0"/>
              <a:t>게임 개발 경험</a:t>
            </a:r>
            <a:r>
              <a:rPr lang="en-US" altLang="ko-KR" dirty="0"/>
              <a:t>+ CS + </a:t>
            </a:r>
            <a:r>
              <a:rPr lang="ko-KR" altLang="en-US" dirty="0"/>
              <a:t>포트폴리오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8873CE0-ED50-4079-BF7E-4C77759AD889}"/>
              </a:ext>
            </a:extLst>
          </p:cNvPr>
          <p:cNvCxnSpPr>
            <a:cxnSpLocks/>
          </p:cNvCxnSpPr>
          <p:nvPr/>
        </p:nvCxnSpPr>
        <p:spPr>
          <a:xfrm flipH="1">
            <a:off x="1073790" y="4088237"/>
            <a:ext cx="216436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3154BF8-2026-477D-8DDF-1B73C3E452DC}"/>
              </a:ext>
            </a:extLst>
          </p:cNvPr>
          <p:cNvSpPr txBox="1"/>
          <p:nvPr/>
        </p:nvSpPr>
        <p:spPr>
          <a:xfrm>
            <a:off x="3238150" y="3903571"/>
            <a:ext cx="87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(LEVEL3)</a:t>
            </a:r>
            <a:r>
              <a:rPr lang="ko-KR" altLang="en-US" dirty="0"/>
              <a:t> </a:t>
            </a:r>
            <a:r>
              <a:rPr lang="ko-KR" altLang="en-US" b="1" dirty="0"/>
              <a:t>중소</a:t>
            </a:r>
            <a:r>
              <a:rPr lang="en-US" altLang="ko-KR" b="1" dirty="0"/>
              <a:t>(</a:t>
            </a:r>
            <a:r>
              <a:rPr lang="ko-KR" altLang="en-US" b="1" dirty="0" err="1"/>
              <a:t>네임드</a:t>
            </a:r>
            <a:r>
              <a:rPr lang="ko-KR" altLang="en-US" b="1" dirty="0"/>
              <a:t> 게임</a:t>
            </a:r>
            <a:r>
              <a:rPr lang="en-US" altLang="ko-KR" b="1" dirty="0"/>
              <a:t>) </a:t>
            </a:r>
            <a:r>
              <a:rPr lang="en-US" altLang="ko-KR" dirty="0"/>
              <a:t>- </a:t>
            </a:r>
            <a:r>
              <a:rPr lang="ko-KR" altLang="en-US" dirty="0"/>
              <a:t>게임 개발 경험</a:t>
            </a:r>
            <a:r>
              <a:rPr lang="en-US" altLang="ko-KR" dirty="0"/>
              <a:t>+ CS + </a:t>
            </a:r>
            <a:r>
              <a:rPr lang="ko-KR" altLang="en-US" dirty="0"/>
              <a:t>포트폴리오 </a:t>
            </a:r>
            <a:r>
              <a:rPr lang="en-US" altLang="ko-KR" dirty="0"/>
              <a:t>+ </a:t>
            </a:r>
            <a:r>
              <a:rPr lang="ko-KR" altLang="en-US" dirty="0">
                <a:solidFill>
                  <a:srgbClr val="00B0F0"/>
                </a:solidFill>
              </a:rPr>
              <a:t>코딩 테스트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76C0C7D-D3D5-462E-9CF6-D9CC31F184B1}"/>
              </a:ext>
            </a:extLst>
          </p:cNvPr>
          <p:cNvCxnSpPr>
            <a:cxnSpLocks/>
          </p:cNvCxnSpPr>
          <p:nvPr/>
        </p:nvCxnSpPr>
        <p:spPr>
          <a:xfrm flipH="1">
            <a:off x="1073790" y="3164908"/>
            <a:ext cx="216436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E7BEE79-C3A9-416B-8E53-E85390BF9681}"/>
              </a:ext>
            </a:extLst>
          </p:cNvPr>
          <p:cNvSpPr txBox="1"/>
          <p:nvPr/>
        </p:nvSpPr>
        <p:spPr>
          <a:xfrm>
            <a:off x="3238150" y="2980242"/>
            <a:ext cx="8741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(LEVEL4)</a:t>
            </a:r>
            <a:r>
              <a:rPr lang="ko-KR" altLang="en-US" dirty="0"/>
              <a:t> </a:t>
            </a:r>
            <a:r>
              <a:rPr lang="ko-KR" altLang="en-US" b="1" dirty="0"/>
              <a:t>중견</a:t>
            </a:r>
            <a:r>
              <a:rPr lang="en-US" altLang="ko-KR" dirty="0"/>
              <a:t> - </a:t>
            </a:r>
            <a:r>
              <a:rPr lang="ko-KR" altLang="en-US" dirty="0"/>
              <a:t>게임 개발 경험</a:t>
            </a:r>
            <a:r>
              <a:rPr lang="en-US" altLang="ko-KR" dirty="0"/>
              <a:t>+ CS + </a:t>
            </a:r>
            <a:r>
              <a:rPr lang="ko-KR" altLang="en-US" dirty="0"/>
              <a:t>포트폴리오 </a:t>
            </a:r>
            <a:r>
              <a:rPr lang="en-US" altLang="ko-KR" dirty="0"/>
              <a:t>+ </a:t>
            </a:r>
            <a:r>
              <a:rPr lang="ko-KR" altLang="en-US" dirty="0"/>
              <a:t>코딩 테스트</a:t>
            </a:r>
            <a:endParaRPr lang="en-US" altLang="ko-KR" dirty="0"/>
          </a:p>
          <a:p>
            <a:r>
              <a:rPr lang="en-US" altLang="ko-KR" dirty="0">
                <a:solidFill>
                  <a:srgbClr val="00B0F0"/>
                </a:solidFill>
              </a:rPr>
              <a:t>                 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r>
              <a:rPr lang="ko-KR" altLang="en-US" dirty="0">
                <a:solidFill>
                  <a:srgbClr val="00B0F0"/>
                </a:solidFill>
              </a:rPr>
              <a:t>필기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r>
              <a:rPr lang="ko-KR" altLang="en-US" dirty="0">
                <a:solidFill>
                  <a:srgbClr val="00B0F0"/>
                </a:solidFill>
              </a:rPr>
              <a:t>성적증명서</a:t>
            </a:r>
            <a:r>
              <a:rPr lang="en-US" altLang="ko-KR" dirty="0">
                <a:solidFill>
                  <a:srgbClr val="00B0F0"/>
                </a:solidFill>
              </a:rPr>
              <a:t>(</a:t>
            </a:r>
            <a:r>
              <a:rPr lang="ko-KR" altLang="en-US" dirty="0">
                <a:solidFill>
                  <a:srgbClr val="00B0F0"/>
                </a:solidFill>
              </a:rPr>
              <a:t>원하는 곳 있음</a:t>
            </a:r>
            <a:r>
              <a:rPr lang="en-US" altLang="ko-KR" dirty="0">
                <a:solidFill>
                  <a:srgbClr val="00B0F0"/>
                </a:solidFill>
              </a:rPr>
              <a:t>)</a:t>
            </a:r>
            <a:endParaRPr lang="ko-KR" altLang="en-US" dirty="0">
              <a:solidFill>
                <a:srgbClr val="00B0F0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2798B2E-3F4D-4CC2-8C63-97EAAF6443BA}"/>
              </a:ext>
            </a:extLst>
          </p:cNvPr>
          <p:cNvCxnSpPr>
            <a:cxnSpLocks/>
          </p:cNvCxnSpPr>
          <p:nvPr/>
        </p:nvCxnSpPr>
        <p:spPr>
          <a:xfrm flipH="1">
            <a:off x="1073790" y="2354677"/>
            <a:ext cx="216436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B94F7CE-D162-443B-9776-DD88CD858525}"/>
              </a:ext>
            </a:extLst>
          </p:cNvPr>
          <p:cNvSpPr txBox="1"/>
          <p:nvPr/>
        </p:nvSpPr>
        <p:spPr>
          <a:xfrm>
            <a:off x="3238150" y="2170011"/>
            <a:ext cx="8741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(LEVEL5)</a:t>
            </a:r>
            <a:r>
              <a:rPr lang="ko-KR" altLang="en-US" dirty="0"/>
              <a:t> </a:t>
            </a:r>
            <a:r>
              <a:rPr lang="ko-KR" altLang="en-US" b="1" dirty="0"/>
              <a:t>대기업</a:t>
            </a:r>
            <a:r>
              <a:rPr lang="en-US" altLang="ko-KR" dirty="0"/>
              <a:t> - </a:t>
            </a:r>
            <a:r>
              <a:rPr lang="ko-KR" altLang="en-US" dirty="0"/>
              <a:t>게임 개발 경험</a:t>
            </a:r>
            <a:r>
              <a:rPr lang="en-US" altLang="ko-KR" dirty="0"/>
              <a:t>+ CS + </a:t>
            </a:r>
            <a:r>
              <a:rPr lang="ko-KR" altLang="en-US" dirty="0"/>
              <a:t>포트폴리오 </a:t>
            </a:r>
            <a:r>
              <a:rPr lang="en-US" altLang="ko-KR" dirty="0"/>
              <a:t>+</a:t>
            </a:r>
            <a:r>
              <a:rPr lang="ko-KR" altLang="en-US" dirty="0"/>
              <a:t>코딩 테스트 </a:t>
            </a:r>
            <a:r>
              <a:rPr lang="en-US" altLang="ko-KR" dirty="0"/>
              <a:t>+ </a:t>
            </a:r>
            <a:r>
              <a:rPr lang="ko-KR" altLang="en-US" dirty="0"/>
              <a:t>필기 </a:t>
            </a:r>
            <a:endParaRPr lang="en-US" altLang="ko-KR" dirty="0"/>
          </a:p>
          <a:p>
            <a:r>
              <a:rPr lang="en-US" altLang="ko-KR" dirty="0"/>
              <a:t>                    + </a:t>
            </a:r>
            <a:r>
              <a:rPr lang="ko-KR" altLang="en-US" dirty="0">
                <a:solidFill>
                  <a:srgbClr val="00B0F0"/>
                </a:solidFill>
              </a:rPr>
              <a:t>기업테스트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성적증명서</a:t>
            </a:r>
            <a:r>
              <a:rPr lang="en-US" altLang="ko-KR" dirty="0"/>
              <a:t>(</a:t>
            </a:r>
            <a:r>
              <a:rPr lang="ko-KR" altLang="en-US" dirty="0"/>
              <a:t>원하는 곳 있음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04E5F4-2854-4CE9-B828-989DE80E6959}"/>
              </a:ext>
            </a:extLst>
          </p:cNvPr>
          <p:cNvSpPr txBox="1"/>
          <p:nvPr/>
        </p:nvSpPr>
        <p:spPr>
          <a:xfrm>
            <a:off x="1300293" y="1554126"/>
            <a:ext cx="2835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(</a:t>
            </a:r>
            <a:r>
              <a:rPr lang="ko-KR" altLang="en-US" sz="1100" b="1" dirty="0"/>
              <a:t>경험에 기반한 그래프</a:t>
            </a:r>
            <a:r>
              <a:rPr lang="en-US" altLang="ko-KR" sz="1100" b="1" dirty="0"/>
              <a:t>)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277141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3B14C95-634F-4845-859E-87C86B600B58}"/>
              </a:ext>
            </a:extLst>
          </p:cNvPr>
          <p:cNvSpPr txBox="1"/>
          <p:nvPr/>
        </p:nvSpPr>
        <p:spPr>
          <a:xfrm>
            <a:off x="1020932" y="2006353"/>
            <a:ext cx="77235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/>
              <a:t>포트폴리오 </a:t>
            </a:r>
            <a:r>
              <a:rPr lang="en-US" altLang="ko-KR" sz="2400" b="1" dirty="0"/>
              <a:t>+ </a:t>
            </a:r>
            <a:r>
              <a:rPr lang="ko-KR" altLang="en-US" sz="2400" b="1" dirty="0"/>
              <a:t>게임 개발 경험 </a:t>
            </a:r>
            <a:r>
              <a:rPr lang="en-US" altLang="ko-KR" sz="2400" b="1" dirty="0"/>
              <a:t>+ CS</a:t>
            </a:r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코딩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테스트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필기 테스트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성적 증명서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기업 테스트</a:t>
            </a:r>
            <a:endParaRPr lang="en-US" altLang="ko-KR" sz="2400" b="1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4984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C34174-CBCA-45ED-A75B-4BBCF24D76D3}"/>
              </a:ext>
            </a:extLst>
          </p:cNvPr>
          <p:cNvSpPr txBox="1"/>
          <p:nvPr/>
        </p:nvSpPr>
        <p:spPr>
          <a:xfrm>
            <a:off x="578839" y="1203231"/>
            <a:ext cx="3247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포트폴리오 </a:t>
            </a:r>
            <a:r>
              <a:rPr lang="en-US" altLang="ko-KR" sz="1400" b="1" dirty="0"/>
              <a:t>+ </a:t>
            </a:r>
            <a:r>
              <a:rPr lang="ko-KR" altLang="en-US" sz="1400" b="1" dirty="0"/>
              <a:t>게임 개발 경험 </a:t>
            </a:r>
            <a:r>
              <a:rPr lang="en-US" altLang="ko-KR" sz="1400" b="1" dirty="0"/>
              <a:t>+ CS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70AD36C-28E7-4FE8-8EEB-114171104B9D}"/>
              </a:ext>
            </a:extLst>
          </p:cNvPr>
          <p:cNvSpPr/>
          <p:nvPr/>
        </p:nvSpPr>
        <p:spPr>
          <a:xfrm>
            <a:off x="1171849" y="3795955"/>
            <a:ext cx="1562471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64374B7A-D9AA-4654-B0D9-55EC693DF5C6}"/>
              </a:ext>
            </a:extLst>
          </p:cNvPr>
          <p:cNvSpPr/>
          <p:nvPr/>
        </p:nvSpPr>
        <p:spPr>
          <a:xfrm>
            <a:off x="2982896" y="2382725"/>
            <a:ext cx="843379" cy="3456776"/>
          </a:xfrm>
          <a:prstGeom prst="leftBrace">
            <a:avLst>
              <a:gd name="adj1" fmla="val 0"/>
              <a:gd name="adj2" fmla="val 5066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C0F71EC-DF9C-4564-B644-B239B1B07DA8}"/>
              </a:ext>
            </a:extLst>
          </p:cNvPr>
          <p:cNvSpPr/>
          <p:nvPr/>
        </p:nvSpPr>
        <p:spPr>
          <a:xfrm>
            <a:off x="4074851" y="2164141"/>
            <a:ext cx="1562471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Profile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67C5EF7-F005-4DE5-ADFA-6E1D3E632CC2}"/>
              </a:ext>
            </a:extLst>
          </p:cNvPr>
          <p:cNvSpPr/>
          <p:nvPr/>
        </p:nvSpPr>
        <p:spPr>
          <a:xfrm>
            <a:off x="4074849" y="3226114"/>
            <a:ext cx="1562471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1CD1E7-A519-44A8-AF45-C1D912CF5E2E}"/>
              </a:ext>
            </a:extLst>
          </p:cNvPr>
          <p:cNvSpPr/>
          <p:nvPr/>
        </p:nvSpPr>
        <p:spPr>
          <a:xfrm>
            <a:off x="4074850" y="4288088"/>
            <a:ext cx="1562471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 내용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AC609EB-8DC1-439A-B9B1-0828FD89FB58}"/>
              </a:ext>
            </a:extLst>
          </p:cNvPr>
          <p:cNvSpPr/>
          <p:nvPr/>
        </p:nvSpPr>
        <p:spPr>
          <a:xfrm>
            <a:off x="4074849" y="5350061"/>
            <a:ext cx="1562471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추가 사항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9BDADC3-418F-4FAB-80F4-42D2415A43CE}"/>
              </a:ext>
            </a:extLst>
          </p:cNvPr>
          <p:cNvSpPr/>
          <p:nvPr/>
        </p:nvSpPr>
        <p:spPr>
          <a:xfrm>
            <a:off x="7352191" y="2164141"/>
            <a:ext cx="4197658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사용가능 언어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툴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수상이력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연락처</a:t>
            </a:r>
            <a:r>
              <a:rPr lang="en-US" altLang="ko-KR" dirty="0">
                <a:solidFill>
                  <a:schemeClr val="tx1"/>
                </a:solidFill>
              </a:rPr>
              <a:t>+ </a:t>
            </a:r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1EF9CDE-57D4-4C9F-B9D0-AFFB36EAEDE6}"/>
              </a:ext>
            </a:extLst>
          </p:cNvPr>
          <p:cNvCxnSpPr>
            <a:cxnSpLocks/>
            <a:stCxn id="36" idx="1"/>
            <a:endCxn id="32" idx="3"/>
          </p:cNvCxnSpPr>
          <p:nvPr/>
        </p:nvCxnSpPr>
        <p:spPr>
          <a:xfrm flipH="1">
            <a:off x="5637322" y="2479299"/>
            <a:ext cx="17148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7A32B1D-C412-4DF3-9CC8-E1BF9A0A4795}"/>
              </a:ext>
            </a:extLst>
          </p:cNvPr>
          <p:cNvSpPr/>
          <p:nvPr/>
        </p:nvSpPr>
        <p:spPr>
          <a:xfrm>
            <a:off x="7352191" y="4042021"/>
            <a:ext cx="4197658" cy="112244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제목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사용 엔진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언어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개발 기간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u="sng" dirty="0">
                <a:solidFill>
                  <a:srgbClr val="FF0000"/>
                </a:solidFill>
              </a:rPr>
              <a:t>문제점 </a:t>
            </a:r>
            <a:r>
              <a:rPr lang="en-US" altLang="ko-KR" u="sng" dirty="0">
                <a:solidFill>
                  <a:srgbClr val="FF0000"/>
                </a:solidFill>
              </a:rPr>
              <a:t>+ </a:t>
            </a:r>
            <a:r>
              <a:rPr lang="ko-KR" altLang="en-US" u="sng" dirty="0">
                <a:solidFill>
                  <a:srgbClr val="FF0000"/>
                </a:solidFill>
              </a:rPr>
              <a:t>해결 </a:t>
            </a:r>
            <a:r>
              <a:rPr lang="en-US" altLang="ko-KR" u="sng" dirty="0">
                <a:solidFill>
                  <a:srgbClr val="FF0000"/>
                </a:solidFill>
              </a:rPr>
              <a:t>/ </a:t>
            </a:r>
            <a:r>
              <a:rPr lang="ko-KR" altLang="en-US" u="sng" dirty="0">
                <a:solidFill>
                  <a:srgbClr val="FF0000"/>
                </a:solidFill>
              </a:rPr>
              <a:t>개선 경험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2AECC69-803F-41F3-9674-5415ABEEC358}"/>
              </a:ext>
            </a:extLst>
          </p:cNvPr>
          <p:cNvCxnSpPr>
            <a:cxnSpLocks/>
            <a:stCxn id="43" idx="1"/>
            <a:endCxn id="34" idx="3"/>
          </p:cNvCxnSpPr>
          <p:nvPr/>
        </p:nvCxnSpPr>
        <p:spPr>
          <a:xfrm flipH="1">
            <a:off x="5637321" y="4603245"/>
            <a:ext cx="171487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560FBF2-9EDD-4915-9A22-41F5F14608B3}"/>
              </a:ext>
            </a:extLst>
          </p:cNvPr>
          <p:cNvSpPr/>
          <p:nvPr/>
        </p:nvSpPr>
        <p:spPr>
          <a:xfrm>
            <a:off x="7352191" y="5350061"/>
            <a:ext cx="4197658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그 외의 활동 이력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7E8B97A-D072-4A6E-B7A9-52F7E8926C81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5637323" y="5665219"/>
            <a:ext cx="17148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567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09BDFB42-D9D3-4DC4-B6CA-D8150B821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107" y="1580328"/>
            <a:ext cx="3945298" cy="2328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5F4A52-AFFC-4797-876D-7A91CFADF636}"/>
              </a:ext>
            </a:extLst>
          </p:cNvPr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22321" y="1580328"/>
            <a:ext cx="3945298" cy="2328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2AD54B4-7B2E-44F8-956E-8ADD6E2618B7}"/>
              </a:ext>
            </a:extLst>
          </p:cNvPr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34231" y="4199249"/>
            <a:ext cx="3933388" cy="2328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그림 20" descr="텍스트이(가) 표시된 사진  자동 생성된 설명">
            <a:extLst>
              <a:ext uri="{FF2B5EF4-FFF2-40B4-BE49-F238E27FC236}">
                <a16:creationId xmlns:a16="http://schemas.microsoft.com/office/drawing/2014/main" id="{A0458C38-1E14-465F-89FB-0F8E9B9F2D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03108" y="4199241"/>
            <a:ext cx="3945297" cy="2328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DFB2CC9-4191-4690-AB35-96706359101E}"/>
              </a:ext>
            </a:extLst>
          </p:cNvPr>
          <p:cNvSpPr txBox="1"/>
          <p:nvPr/>
        </p:nvSpPr>
        <p:spPr>
          <a:xfrm>
            <a:off x="578839" y="1203231"/>
            <a:ext cx="3247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포트폴리오 </a:t>
            </a:r>
            <a:r>
              <a:rPr lang="en-US" altLang="ko-KR" sz="1400" b="1" dirty="0"/>
              <a:t>+ </a:t>
            </a:r>
            <a:r>
              <a:rPr lang="ko-KR" altLang="en-US" sz="1400" b="1" dirty="0"/>
              <a:t>게임 개발 경험 </a:t>
            </a:r>
            <a:r>
              <a:rPr lang="en-US" altLang="ko-KR" sz="1400" b="1" dirty="0"/>
              <a:t>+ CS</a:t>
            </a:r>
          </a:p>
        </p:txBody>
      </p:sp>
    </p:spTree>
    <p:extLst>
      <p:ext uri="{BB962C8B-B14F-4D97-AF65-F5344CB8AC3E}">
        <p14:creationId xmlns:p14="http://schemas.microsoft.com/office/powerpoint/2010/main" val="1787679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30BCFD8F-60D5-477E-9B66-FEFFDC0FA8FE}"/>
              </a:ext>
            </a:extLst>
          </p:cNvPr>
          <p:cNvSpPr/>
          <p:nvPr/>
        </p:nvSpPr>
        <p:spPr>
          <a:xfrm>
            <a:off x="4682454" y="3106024"/>
            <a:ext cx="2860647" cy="128351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컴퓨터 사이언스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(CS)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8FEE654-4C01-4F82-83DD-B721C3696817}"/>
              </a:ext>
            </a:extLst>
          </p:cNvPr>
          <p:cNvCxnSpPr>
            <a:cxnSpLocks/>
            <a:stCxn id="18" idx="7"/>
          </p:cNvCxnSpPr>
          <p:nvPr/>
        </p:nvCxnSpPr>
        <p:spPr>
          <a:xfrm flipV="1">
            <a:off x="7124169" y="2654766"/>
            <a:ext cx="816011" cy="6392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AD2D3B1-5B24-42C3-971D-8A6E17472B60}"/>
              </a:ext>
            </a:extLst>
          </p:cNvPr>
          <p:cNvSpPr/>
          <p:nvPr/>
        </p:nvSpPr>
        <p:spPr>
          <a:xfrm>
            <a:off x="7912735" y="2048223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그래픽스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1DDBC0A-1E45-4DBE-987C-63942AA0ACAB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6552680" y="4336544"/>
            <a:ext cx="491276" cy="6884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CD440D30-CCFE-46CF-BF6F-F2E2D2882660}"/>
              </a:ext>
            </a:extLst>
          </p:cNvPr>
          <p:cNvSpPr/>
          <p:nvPr/>
        </p:nvSpPr>
        <p:spPr>
          <a:xfrm>
            <a:off x="6227427" y="5025006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A5C4C94-995F-46FB-8B39-5F9CC4C8F65D}"/>
              </a:ext>
            </a:extLst>
          </p:cNvPr>
          <p:cNvCxnSpPr>
            <a:cxnSpLocks/>
          </p:cNvCxnSpPr>
          <p:nvPr/>
        </p:nvCxnSpPr>
        <p:spPr>
          <a:xfrm flipH="1">
            <a:off x="5120600" y="4336544"/>
            <a:ext cx="521873" cy="702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B5D08A5A-11ED-4ACD-9112-CC7D75CEB0D1}"/>
              </a:ext>
            </a:extLst>
          </p:cNvPr>
          <p:cNvSpPr/>
          <p:nvPr/>
        </p:nvSpPr>
        <p:spPr>
          <a:xfrm>
            <a:off x="2387186" y="4557764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네트워크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AAF9FDF-93F2-427F-AE49-3E70A2ED8EAA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781088" y="4201573"/>
            <a:ext cx="1320298" cy="4883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9DD037B1-B5F1-4F8E-873C-BC03CCD01CA0}"/>
              </a:ext>
            </a:extLst>
          </p:cNvPr>
          <p:cNvSpPr/>
          <p:nvPr/>
        </p:nvSpPr>
        <p:spPr>
          <a:xfrm>
            <a:off x="4310542" y="5025006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수학 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F512584-CF0B-4CC0-8539-E6D66D79B689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582099" y="3747782"/>
            <a:ext cx="11003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82BB31A6-2AE3-496A-99BA-DB28EDC74847}"/>
              </a:ext>
            </a:extLst>
          </p:cNvPr>
          <p:cNvSpPr/>
          <p:nvPr/>
        </p:nvSpPr>
        <p:spPr>
          <a:xfrm>
            <a:off x="1949041" y="3299057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자료구조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8F11C81-A438-4DF5-99E1-1F55E55359C9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4141367" y="2751589"/>
            <a:ext cx="960019" cy="542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FBA3ED-A102-475E-B831-0EC488DCDE7A}"/>
              </a:ext>
            </a:extLst>
          </p:cNvPr>
          <p:cNvSpPr/>
          <p:nvPr/>
        </p:nvSpPr>
        <p:spPr>
          <a:xfrm>
            <a:off x="2677484" y="2013009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알고리즘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56230B8-8B74-40F2-A00D-31AF46CAD4F8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7543101" y="3747782"/>
            <a:ext cx="8039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0CC0866-702C-43F4-9BAD-0859CB9514B9}"/>
              </a:ext>
            </a:extLst>
          </p:cNvPr>
          <p:cNvSpPr/>
          <p:nvPr/>
        </p:nvSpPr>
        <p:spPr>
          <a:xfrm>
            <a:off x="8347046" y="3293990"/>
            <a:ext cx="178599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주력 언어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9F7DD05-A888-483F-83B1-BBCED8BF5F40}"/>
              </a:ext>
            </a:extLst>
          </p:cNvPr>
          <p:cNvSpPr/>
          <p:nvPr/>
        </p:nvSpPr>
        <p:spPr>
          <a:xfrm>
            <a:off x="4462942" y="1575033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객체지향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FC41B7B-CB18-4B1A-B4CC-F00D6F6DF72B}"/>
              </a:ext>
            </a:extLst>
          </p:cNvPr>
          <p:cNvCxnSpPr>
            <a:cxnSpLocks/>
          </p:cNvCxnSpPr>
          <p:nvPr/>
        </p:nvCxnSpPr>
        <p:spPr>
          <a:xfrm flipH="1" flipV="1">
            <a:off x="5381536" y="2477549"/>
            <a:ext cx="415514" cy="635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805336DF-2871-496D-8E75-ED1D1CA55E6A}"/>
              </a:ext>
            </a:extLst>
          </p:cNvPr>
          <p:cNvSpPr/>
          <p:nvPr/>
        </p:nvSpPr>
        <p:spPr>
          <a:xfrm>
            <a:off x="8195443" y="4587460"/>
            <a:ext cx="1937601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소프트웨어 </a:t>
            </a:r>
            <a:r>
              <a:rPr lang="ko-KR" altLang="en-US" dirty="0" err="1">
                <a:solidFill>
                  <a:schemeClr val="tx1"/>
                </a:solidFill>
              </a:rPr>
              <a:t>공학론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4F9D9D7-DD48-492D-BCBA-333CE70A109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7302883" y="4091033"/>
            <a:ext cx="1176315" cy="6285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BD42505-E3A0-4ED2-BFEC-819970FE9195}"/>
              </a:ext>
            </a:extLst>
          </p:cNvPr>
          <p:cNvCxnSpPr>
            <a:cxnSpLocks/>
          </p:cNvCxnSpPr>
          <p:nvPr/>
        </p:nvCxnSpPr>
        <p:spPr>
          <a:xfrm flipV="1">
            <a:off x="6539473" y="2399251"/>
            <a:ext cx="255867" cy="7403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858CA946-DE6A-43C0-A86D-9BFB4D8F4336}"/>
              </a:ext>
            </a:extLst>
          </p:cNvPr>
          <p:cNvSpPr/>
          <p:nvPr/>
        </p:nvSpPr>
        <p:spPr>
          <a:xfrm>
            <a:off x="6307640" y="1526055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29A836-A7B2-4B9F-B213-2D93FD882B8F}"/>
              </a:ext>
            </a:extLst>
          </p:cNvPr>
          <p:cNvSpPr txBox="1"/>
          <p:nvPr/>
        </p:nvSpPr>
        <p:spPr>
          <a:xfrm>
            <a:off x="578839" y="1203231"/>
            <a:ext cx="3247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포트폴리오 </a:t>
            </a:r>
            <a:r>
              <a:rPr lang="en-US" altLang="ko-KR" sz="1400" b="1" dirty="0"/>
              <a:t>+ </a:t>
            </a:r>
            <a:r>
              <a:rPr lang="ko-KR" altLang="en-US" sz="1400" b="1" dirty="0"/>
              <a:t>게임 개발 경험 </a:t>
            </a:r>
            <a:r>
              <a:rPr lang="en-US" altLang="ko-KR" sz="1400" b="1" dirty="0"/>
              <a:t>+ 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9EF3F-ACBF-456C-8034-C8F0309BC7F7}"/>
              </a:ext>
            </a:extLst>
          </p:cNvPr>
          <p:cNvSpPr txBox="1"/>
          <p:nvPr/>
        </p:nvSpPr>
        <p:spPr>
          <a:xfrm>
            <a:off x="-79004" y="6308865"/>
            <a:ext cx="228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산업기사 자격증 </a:t>
            </a:r>
          </a:p>
        </p:txBody>
      </p:sp>
    </p:spTree>
    <p:extLst>
      <p:ext uri="{BB962C8B-B14F-4D97-AF65-F5344CB8AC3E}">
        <p14:creationId xmlns:p14="http://schemas.microsoft.com/office/powerpoint/2010/main" val="207406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663419-762C-4695-A282-78472DAB65E0}"/>
              </a:ext>
            </a:extLst>
          </p:cNvPr>
          <p:cNvSpPr txBox="1"/>
          <p:nvPr/>
        </p:nvSpPr>
        <p:spPr>
          <a:xfrm>
            <a:off x="634645" y="641353"/>
            <a:ext cx="1556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88BC6-E221-4C4E-9117-9131D9D20DB2}"/>
              </a:ext>
            </a:extLst>
          </p:cNvPr>
          <p:cNvSpPr txBox="1"/>
          <p:nvPr/>
        </p:nvSpPr>
        <p:spPr>
          <a:xfrm>
            <a:off x="634645" y="1973974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/>
              <a:t>자기 소개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dirty="0"/>
              <a:t>졸업 작품 소개</a:t>
            </a:r>
            <a:endParaRPr lang="en-US" altLang="ko-KR" sz="2400" b="1" dirty="0"/>
          </a:p>
          <a:p>
            <a:pPr marL="342900" indent="-342900">
              <a:buFont typeface="+mj-lt"/>
              <a:buAutoNum type="arabicPeriod"/>
            </a:pPr>
            <a:endParaRPr lang="en-US" altLang="ko-KR" sz="24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dirty="0"/>
              <a:t>취업 준비 하면서</a:t>
            </a:r>
            <a:endParaRPr lang="en-US" altLang="ko-KR" sz="2400" b="1" dirty="0"/>
          </a:p>
          <a:p>
            <a:pPr marL="342900" indent="-342900">
              <a:buFont typeface="+mj-lt"/>
              <a:buAutoNum type="arabicPeriod"/>
            </a:pPr>
            <a:endParaRPr lang="en-US" altLang="ko-KR" sz="24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dirty="0"/>
              <a:t>게임 소프트웨어 학과</a:t>
            </a:r>
            <a:endParaRPr lang="en-US" altLang="ko-KR" sz="2400" b="1" dirty="0"/>
          </a:p>
          <a:p>
            <a:pPr marL="342900" indent="-342900">
              <a:buFont typeface="+mj-lt"/>
              <a:buAutoNum type="arabicPeriod"/>
            </a:pPr>
            <a:endParaRPr lang="en-US" altLang="ko-KR" sz="24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dirty="0"/>
              <a:t>학교 생활 하면서 못해본 것들</a:t>
            </a:r>
          </a:p>
        </p:txBody>
      </p:sp>
    </p:spTree>
    <p:extLst>
      <p:ext uri="{BB962C8B-B14F-4D97-AF65-F5344CB8AC3E}">
        <p14:creationId xmlns:p14="http://schemas.microsoft.com/office/powerpoint/2010/main" val="2571451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229A836-A7B2-4B9F-B213-2D93FD882B8F}"/>
              </a:ext>
            </a:extLst>
          </p:cNvPr>
          <p:cNvSpPr txBox="1"/>
          <p:nvPr/>
        </p:nvSpPr>
        <p:spPr>
          <a:xfrm>
            <a:off x="578839" y="1203231"/>
            <a:ext cx="3247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포트폴리오 </a:t>
            </a:r>
            <a:r>
              <a:rPr lang="en-US" altLang="ko-KR" sz="1400" b="1" dirty="0"/>
              <a:t>+ </a:t>
            </a:r>
            <a:r>
              <a:rPr lang="ko-KR" altLang="en-US" sz="1400" b="1" dirty="0"/>
              <a:t>게임 개발 경험 </a:t>
            </a:r>
            <a:r>
              <a:rPr lang="en-US" altLang="ko-KR" sz="1400" b="1" dirty="0"/>
              <a:t>+ CS</a:t>
            </a:r>
          </a:p>
        </p:txBody>
      </p:sp>
      <p:pic>
        <p:nvPicPr>
          <p:cNvPr id="32" name="그래픽 31" descr="고객 리뷰 단색으로 채워진">
            <a:extLst>
              <a:ext uri="{FF2B5EF4-FFF2-40B4-BE49-F238E27FC236}">
                <a16:creationId xmlns:a16="http://schemas.microsoft.com/office/drawing/2014/main" id="{D35DFC58-3866-4F34-85B6-774DFD123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1926" y="2822510"/>
            <a:ext cx="1712167" cy="1712167"/>
          </a:xfrm>
          <a:prstGeom prst="rect">
            <a:avLst/>
          </a:prstGeom>
        </p:spPr>
      </p:pic>
      <p:pic>
        <p:nvPicPr>
          <p:cNvPr id="33" name="그래픽 32" descr="남성 사무직 근로자 단색으로 채워진">
            <a:extLst>
              <a:ext uri="{FF2B5EF4-FFF2-40B4-BE49-F238E27FC236}">
                <a16:creationId xmlns:a16="http://schemas.microsoft.com/office/drawing/2014/main" id="{94630F63-66F9-4A57-8142-80BDC4DD2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909" y="2999792"/>
            <a:ext cx="914400" cy="914400"/>
          </a:xfrm>
          <a:prstGeom prst="rect">
            <a:avLst/>
          </a:prstGeom>
        </p:spPr>
      </p:pic>
      <p:pic>
        <p:nvPicPr>
          <p:cNvPr id="34" name="그래픽 33" descr="여성 사무직 근로자 단색으로 채워진">
            <a:extLst>
              <a:ext uri="{FF2B5EF4-FFF2-40B4-BE49-F238E27FC236}">
                <a16:creationId xmlns:a16="http://schemas.microsoft.com/office/drawing/2014/main" id="{1C8C6FB7-6674-4EE0-AB85-EF0214A31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3771" y="3503645"/>
            <a:ext cx="914400" cy="914400"/>
          </a:xfrm>
          <a:prstGeom prst="rect">
            <a:avLst/>
          </a:prstGeom>
        </p:spPr>
      </p:pic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4C109FF6-CD28-4554-8802-1A9FDEAA9DC7}"/>
              </a:ext>
            </a:extLst>
          </p:cNvPr>
          <p:cNvSpPr/>
          <p:nvPr/>
        </p:nvSpPr>
        <p:spPr>
          <a:xfrm>
            <a:off x="3631491" y="2123528"/>
            <a:ext cx="2240803" cy="876264"/>
          </a:xfrm>
          <a:prstGeom prst="wedgeEllipseCallout">
            <a:avLst>
              <a:gd name="adj1" fmla="val -54582"/>
              <a:gd name="adj2" fmla="val 8681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해시</a:t>
            </a:r>
            <a:r>
              <a:rPr lang="en-US" altLang="ko-KR" dirty="0">
                <a:solidFill>
                  <a:schemeClr val="tx1"/>
                </a:solidFill>
              </a:rPr>
              <a:t>???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0B8F21A5-520B-40F4-ABAE-06608CFFD309}"/>
              </a:ext>
            </a:extLst>
          </p:cNvPr>
          <p:cNvSpPr/>
          <p:nvPr/>
        </p:nvSpPr>
        <p:spPr>
          <a:xfrm>
            <a:off x="6417578" y="1753298"/>
            <a:ext cx="3107195" cy="793851"/>
          </a:xfrm>
          <a:prstGeom prst="wedgeEllipseCallout">
            <a:avLst>
              <a:gd name="adj1" fmla="val 41706"/>
              <a:gd name="adj2" fmla="val 5931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해시는</a:t>
            </a:r>
            <a:r>
              <a:rPr lang="en-US" altLang="ko-KR" dirty="0">
                <a:solidFill>
                  <a:schemeClr val="tx1"/>
                </a:solidFill>
              </a:rPr>
              <a:t>~~~</a:t>
            </a:r>
            <a:r>
              <a:rPr lang="ko-KR" altLang="en-US" dirty="0">
                <a:solidFill>
                  <a:schemeClr val="tx1"/>
                </a:solidFill>
              </a:rPr>
              <a:t>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7ED1802-84D5-432C-BAAB-D184DC7BB75F}"/>
              </a:ext>
            </a:extLst>
          </p:cNvPr>
          <p:cNvCxnSpPr>
            <a:cxnSpLocks/>
          </p:cNvCxnSpPr>
          <p:nvPr/>
        </p:nvCxnSpPr>
        <p:spPr>
          <a:xfrm>
            <a:off x="6319708" y="1593908"/>
            <a:ext cx="3342601" cy="1124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29C274E-F9A3-4043-9656-D7F5B24ECF14}"/>
              </a:ext>
            </a:extLst>
          </p:cNvPr>
          <p:cNvCxnSpPr>
            <a:cxnSpLocks/>
          </p:cNvCxnSpPr>
          <p:nvPr/>
        </p:nvCxnSpPr>
        <p:spPr>
          <a:xfrm flipH="1">
            <a:off x="6319708" y="1593908"/>
            <a:ext cx="3054063" cy="1124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말풍선: 타원형 46">
            <a:extLst>
              <a:ext uri="{FF2B5EF4-FFF2-40B4-BE49-F238E27FC236}">
                <a16:creationId xmlns:a16="http://schemas.microsoft.com/office/drawing/2014/main" id="{FBF5338F-1F2A-4E6D-98B8-3C80D1FEF139}"/>
              </a:ext>
            </a:extLst>
          </p:cNvPr>
          <p:cNvSpPr/>
          <p:nvPr/>
        </p:nvSpPr>
        <p:spPr>
          <a:xfrm>
            <a:off x="4327526" y="4520189"/>
            <a:ext cx="4498370" cy="1487805"/>
          </a:xfrm>
          <a:prstGeom prst="wedgeEllipseCallout">
            <a:avLst>
              <a:gd name="adj1" fmla="val 53555"/>
              <a:gd name="adj2" fmla="val -5973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해시는</a:t>
            </a:r>
            <a:r>
              <a:rPr lang="en-US" altLang="ko-KR" dirty="0">
                <a:solidFill>
                  <a:schemeClr val="tx1"/>
                </a:solidFill>
              </a:rPr>
              <a:t>~~~</a:t>
            </a:r>
            <a:r>
              <a:rPr lang="ko-KR" altLang="en-US" dirty="0">
                <a:solidFill>
                  <a:schemeClr val="tx1"/>
                </a:solidFill>
              </a:rPr>
              <a:t>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Open Address / Close Chain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C++ </a:t>
            </a:r>
            <a:r>
              <a:rPr lang="ko-KR" altLang="en-US" dirty="0">
                <a:solidFill>
                  <a:schemeClr val="tx1"/>
                </a:solidFill>
              </a:rPr>
              <a:t>에서는 </a:t>
            </a:r>
            <a:r>
              <a:rPr lang="en-US" altLang="ko-KR" dirty="0">
                <a:solidFill>
                  <a:schemeClr val="tx1"/>
                </a:solidFill>
              </a:rPr>
              <a:t>map / unordered map …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107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83792E-58DF-4BA8-B195-A1362984B16E}"/>
              </a:ext>
            </a:extLst>
          </p:cNvPr>
          <p:cNvSpPr txBox="1"/>
          <p:nvPr/>
        </p:nvSpPr>
        <p:spPr>
          <a:xfrm>
            <a:off x="578839" y="1203231"/>
            <a:ext cx="1427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코딩 테스트</a:t>
            </a:r>
            <a:endParaRPr lang="en-US" altLang="ko-KR" sz="14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F1123D6-F9EF-4C8F-A48D-5F8921E87177}"/>
              </a:ext>
            </a:extLst>
          </p:cNvPr>
          <p:cNvSpPr/>
          <p:nvPr/>
        </p:nvSpPr>
        <p:spPr>
          <a:xfrm>
            <a:off x="4541186" y="3428997"/>
            <a:ext cx="1740023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코딩 테스트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27EFDE3-ACEF-4A4F-ADB6-7A09877EA2F1}"/>
              </a:ext>
            </a:extLst>
          </p:cNvPr>
          <p:cNvSpPr/>
          <p:nvPr/>
        </p:nvSpPr>
        <p:spPr>
          <a:xfrm>
            <a:off x="1136341" y="2798685"/>
            <a:ext cx="1740023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알고리즘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8866E6D-CEDE-492A-B845-555D5377B942}"/>
              </a:ext>
            </a:extLst>
          </p:cNvPr>
          <p:cNvSpPr/>
          <p:nvPr/>
        </p:nvSpPr>
        <p:spPr>
          <a:xfrm>
            <a:off x="1099609" y="4151050"/>
            <a:ext cx="1740023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자료구조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E815EEE-CA61-4F74-903E-32C596FA4A28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876364" y="3113843"/>
            <a:ext cx="1445534" cy="5247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233E02B-1556-4E15-BC75-F8C837D16298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839632" y="3867150"/>
            <a:ext cx="1482266" cy="599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5513C708-832E-4B34-B538-BDB6DB0D1671}"/>
              </a:ext>
            </a:extLst>
          </p:cNvPr>
          <p:cNvSpPr/>
          <p:nvPr/>
        </p:nvSpPr>
        <p:spPr>
          <a:xfrm>
            <a:off x="6680190" y="2075155"/>
            <a:ext cx="1029810" cy="3338003"/>
          </a:xfrm>
          <a:prstGeom prst="leftBrace">
            <a:avLst>
              <a:gd name="adj1" fmla="val 0"/>
              <a:gd name="adj2" fmla="val 4973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661A246-97D2-4EFC-B653-89A0400247B6}"/>
              </a:ext>
            </a:extLst>
          </p:cNvPr>
          <p:cNvSpPr/>
          <p:nvPr/>
        </p:nvSpPr>
        <p:spPr>
          <a:xfrm>
            <a:off x="8007916" y="1759997"/>
            <a:ext cx="1740023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최적의 풀이</a:t>
            </a:r>
            <a:r>
              <a:rPr lang="en-US" altLang="ko-KR" dirty="0">
                <a:solidFill>
                  <a:srgbClr val="FF0000"/>
                </a:solidFill>
              </a:rPr>
              <a:t>(?)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8AB0B45-E2F6-44EE-91B3-6A5C7F6CC1A8}"/>
              </a:ext>
            </a:extLst>
          </p:cNvPr>
          <p:cNvSpPr/>
          <p:nvPr/>
        </p:nvSpPr>
        <p:spPr>
          <a:xfrm>
            <a:off x="8007915" y="3428998"/>
            <a:ext cx="1740023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풀이의 방향성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5C74A51-14B4-4394-8FDB-2D5649FD3801}"/>
              </a:ext>
            </a:extLst>
          </p:cNvPr>
          <p:cNvSpPr/>
          <p:nvPr/>
        </p:nvSpPr>
        <p:spPr>
          <a:xfrm>
            <a:off x="8007915" y="5093775"/>
            <a:ext cx="1740023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잘 푸는가</a:t>
            </a:r>
          </a:p>
        </p:txBody>
      </p:sp>
    </p:spTree>
    <p:extLst>
      <p:ext uri="{BB962C8B-B14F-4D97-AF65-F5344CB8AC3E}">
        <p14:creationId xmlns:p14="http://schemas.microsoft.com/office/powerpoint/2010/main" val="3034695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83792E-58DF-4BA8-B195-A1362984B16E}"/>
              </a:ext>
            </a:extLst>
          </p:cNvPr>
          <p:cNvSpPr txBox="1"/>
          <p:nvPr/>
        </p:nvSpPr>
        <p:spPr>
          <a:xfrm>
            <a:off x="578839" y="1203231"/>
            <a:ext cx="1427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필기 테스트</a:t>
            </a:r>
            <a:endParaRPr lang="en-US" altLang="ko-KR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55B36B-5D64-4AAD-978F-F28357FC7616}"/>
              </a:ext>
            </a:extLst>
          </p:cNvPr>
          <p:cNvSpPr txBox="1"/>
          <p:nvPr/>
        </p:nvSpPr>
        <p:spPr>
          <a:xfrm>
            <a:off x="578839" y="2420949"/>
            <a:ext cx="1099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(LEVEL4)</a:t>
            </a:r>
            <a:r>
              <a:rPr lang="ko-KR" altLang="en-US" dirty="0"/>
              <a:t> </a:t>
            </a:r>
            <a:r>
              <a:rPr lang="ko-KR" altLang="en-US" b="1" dirty="0"/>
              <a:t>중견</a:t>
            </a:r>
            <a:r>
              <a:rPr lang="en-US" altLang="ko-KR" dirty="0"/>
              <a:t> - </a:t>
            </a:r>
            <a:r>
              <a:rPr lang="ko-KR" altLang="en-US" dirty="0"/>
              <a:t>게임 개발 경험</a:t>
            </a:r>
            <a:r>
              <a:rPr lang="en-US" altLang="ko-KR" dirty="0"/>
              <a:t>+ CS + </a:t>
            </a:r>
            <a:r>
              <a:rPr lang="ko-KR" altLang="en-US" dirty="0"/>
              <a:t>포트폴리오 </a:t>
            </a:r>
            <a:r>
              <a:rPr lang="en-US" altLang="ko-KR" dirty="0"/>
              <a:t>+ </a:t>
            </a:r>
            <a:r>
              <a:rPr lang="ko-KR" altLang="en-US" dirty="0"/>
              <a:t>코딩 테스트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r>
              <a:rPr lang="ko-KR" altLang="en-US" dirty="0">
                <a:solidFill>
                  <a:srgbClr val="00B0F0"/>
                </a:solidFill>
              </a:rPr>
              <a:t>필기 </a:t>
            </a:r>
            <a:r>
              <a:rPr lang="en-US" altLang="ko-KR" dirty="0">
                <a:solidFill>
                  <a:srgbClr val="00B0F0"/>
                </a:solidFill>
              </a:rPr>
              <a:t>+ </a:t>
            </a:r>
            <a:r>
              <a:rPr lang="ko-KR" altLang="en-US" dirty="0">
                <a:solidFill>
                  <a:srgbClr val="00B0F0"/>
                </a:solidFill>
              </a:rPr>
              <a:t>성적증명서</a:t>
            </a:r>
            <a:r>
              <a:rPr lang="en-US" altLang="ko-KR" dirty="0">
                <a:solidFill>
                  <a:srgbClr val="00B0F0"/>
                </a:solidFill>
              </a:rPr>
              <a:t>(</a:t>
            </a:r>
            <a:r>
              <a:rPr lang="ko-KR" altLang="en-US" dirty="0">
                <a:solidFill>
                  <a:srgbClr val="00B0F0"/>
                </a:solidFill>
              </a:rPr>
              <a:t>원하는 곳 있음</a:t>
            </a:r>
            <a:r>
              <a:rPr lang="en-US" altLang="ko-KR" dirty="0">
                <a:solidFill>
                  <a:srgbClr val="00B0F0"/>
                </a:solidFill>
              </a:rPr>
              <a:t>)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B50091-6AF1-48E2-9634-E61D1CD419F1}"/>
              </a:ext>
            </a:extLst>
          </p:cNvPr>
          <p:cNvSpPr txBox="1"/>
          <p:nvPr/>
        </p:nvSpPr>
        <p:spPr>
          <a:xfrm>
            <a:off x="578839" y="1841537"/>
            <a:ext cx="1129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(LEVEL5)</a:t>
            </a:r>
            <a:r>
              <a:rPr lang="ko-KR" altLang="en-US" dirty="0"/>
              <a:t> </a:t>
            </a:r>
            <a:r>
              <a:rPr lang="ko-KR" altLang="en-US" b="1" dirty="0"/>
              <a:t>대기업</a:t>
            </a:r>
            <a:r>
              <a:rPr lang="en-US" altLang="ko-KR" dirty="0"/>
              <a:t> - </a:t>
            </a:r>
            <a:r>
              <a:rPr lang="ko-KR" altLang="en-US" dirty="0"/>
              <a:t>게임 개발 경험</a:t>
            </a:r>
            <a:r>
              <a:rPr lang="en-US" altLang="ko-KR" dirty="0"/>
              <a:t>+ CS + </a:t>
            </a:r>
            <a:r>
              <a:rPr lang="ko-KR" altLang="en-US" dirty="0"/>
              <a:t>포트폴리오 </a:t>
            </a:r>
            <a:r>
              <a:rPr lang="en-US" altLang="ko-KR" dirty="0"/>
              <a:t>+</a:t>
            </a:r>
            <a:r>
              <a:rPr lang="ko-KR" altLang="en-US" dirty="0"/>
              <a:t>코딩 테스트 </a:t>
            </a:r>
            <a:r>
              <a:rPr lang="en-US" altLang="ko-KR" dirty="0"/>
              <a:t>+ </a:t>
            </a:r>
            <a:r>
              <a:rPr lang="ko-KR" altLang="en-US" dirty="0"/>
              <a:t>필기 </a:t>
            </a:r>
            <a:r>
              <a:rPr lang="en-US" altLang="ko-KR" dirty="0"/>
              <a:t>+ </a:t>
            </a:r>
            <a:r>
              <a:rPr lang="ko-KR" altLang="en-US" dirty="0">
                <a:solidFill>
                  <a:srgbClr val="00B0F0"/>
                </a:solidFill>
              </a:rPr>
              <a:t>기업테스트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성적증명서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99FF75A-02B3-49D8-A2CC-57A8A50F1DDF}"/>
              </a:ext>
            </a:extLst>
          </p:cNvPr>
          <p:cNvSpPr/>
          <p:nvPr/>
        </p:nvSpPr>
        <p:spPr>
          <a:xfrm>
            <a:off x="5940641" y="3468806"/>
            <a:ext cx="310718" cy="99429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34FA7-D255-4FFC-A550-6AAD9F94C9C7}"/>
              </a:ext>
            </a:extLst>
          </p:cNvPr>
          <p:cNvSpPr txBox="1"/>
          <p:nvPr/>
        </p:nvSpPr>
        <p:spPr>
          <a:xfrm>
            <a:off x="3241829" y="5141630"/>
            <a:ext cx="5708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4</a:t>
            </a:r>
            <a:r>
              <a:rPr lang="ko-KR" altLang="en-US" sz="3200" b="1" dirty="0"/>
              <a:t>년 동안 배운 </a:t>
            </a:r>
            <a:r>
              <a:rPr lang="en-US" altLang="ko-KR" sz="3200" b="1" dirty="0"/>
              <a:t>CS </a:t>
            </a:r>
            <a:r>
              <a:rPr lang="ko-KR" altLang="en-US" sz="3200" b="1" dirty="0"/>
              <a:t>전부 등장</a:t>
            </a:r>
          </a:p>
        </p:txBody>
      </p:sp>
    </p:spTree>
    <p:extLst>
      <p:ext uri="{BB962C8B-B14F-4D97-AF65-F5344CB8AC3E}">
        <p14:creationId xmlns:p14="http://schemas.microsoft.com/office/powerpoint/2010/main" val="415444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83792E-58DF-4BA8-B195-A1362984B16E}"/>
              </a:ext>
            </a:extLst>
          </p:cNvPr>
          <p:cNvSpPr txBox="1"/>
          <p:nvPr/>
        </p:nvSpPr>
        <p:spPr>
          <a:xfrm>
            <a:off x="578838" y="1203231"/>
            <a:ext cx="49685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4. </a:t>
            </a:r>
            <a:r>
              <a:rPr lang="ko-KR" altLang="en-US" sz="1400" b="1" dirty="0"/>
              <a:t>성적 증명서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민원 </a:t>
            </a:r>
            <a:r>
              <a:rPr lang="en-US" altLang="ko-KR" sz="1400" b="1" dirty="0"/>
              <a:t>24 </a:t>
            </a:r>
            <a:r>
              <a:rPr lang="ko-KR" altLang="en-US" sz="1400" b="1" dirty="0"/>
              <a:t>가면 뽑을 수 있다</a:t>
            </a:r>
            <a:r>
              <a:rPr lang="en-US" altLang="ko-KR" sz="1400" b="1" dirty="0"/>
              <a:t>)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7B3EFEE-0D5E-493B-9D53-0CD05DCD5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25" y="2145724"/>
            <a:ext cx="6386067" cy="179204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A5B424C-0CDC-4BFA-9C1F-42A83E0B93D2}"/>
              </a:ext>
            </a:extLst>
          </p:cNvPr>
          <p:cNvSpPr/>
          <p:nvPr/>
        </p:nvSpPr>
        <p:spPr>
          <a:xfrm>
            <a:off x="2874548" y="3762650"/>
            <a:ext cx="1073162" cy="1751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2A238D2-0759-4717-A4A1-F0CBA1F533C9}"/>
              </a:ext>
            </a:extLst>
          </p:cNvPr>
          <p:cNvSpPr/>
          <p:nvPr/>
        </p:nvSpPr>
        <p:spPr>
          <a:xfrm>
            <a:off x="2874548" y="3534050"/>
            <a:ext cx="1073162" cy="1751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76E9308-15B1-4313-B12D-DC08BBA9FA52}"/>
              </a:ext>
            </a:extLst>
          </p:cNvPr>
          <p:cNvSpPr/>
          <p:nvPr/>
        </p:nvSpPr>
        <p:spPr>
          <a:xfrm>
            <a:off x="2874548" y="3328310"/>
            <a:ext cx="1073162" cy="1751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C3FAEBE-D047-4365-983B-7C6D7683F73E}"/>
              </a:ext>
            </a:extLst>
          </p:cNvPr>
          <p:cNvSpPr/>
          <p:nvPr/>
        </p:nvSpPr>
        <p:spPr>
          <a:xfrm>
            <a:off x="2874548" y="2927710"/>
            <a:ext cx="1073162" cy="1751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016A17F8-1DEF-4D00-AC21-0D5C1033A5B3}"/>
              </a:ext>
            </a:extLst>
          </p:cNvPr>
          <p:cNvCxnSpPr>
            <a:stCxn id="8" idx="2"/>
          </p:cNvCxnSpPr>
          <p:nvPr/>
        </p:nvCxnSpPr>
        <p:spPr>
          <a:xfrm rot="16200000" flipH="1">
            <a:off x="3476601" y="3872291"/>
            <a:ext cx="1129536" cy="126048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A91EEF4-F8BA-450E-8380-0B1383E0A719}"/>
              </a:ext>
            </a:extLst>
          </p:cNvPr>
          <p:cNvSpPr txBox="1"/>
          <p:nvPr/>
        </p:nvSpPr>
        <p:spPr>
          <a:xfrm>
            <a:off x="4862110" y="484632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순위</a:t>
            </a:r>
            <a:r>
              <a:rPr lang="en-US" altLang="ko-KR" b="1" dirty="0"/>
              <a:t> : </a:t>
            </a:r>
            <a:r>
              <a:rPr lang="ko-KR" altLang="en-US" b="1" dirty="0"/>
              <a:t>어떤 과목을 이수했는가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80BF13C1-FFFF-4607-96D5-8C67994E7D71}"/>
              </a:ext>
            </a:extLst>
          </p:cNvPr>
          <p:cNvSpPr/>
          <p:nvPr/>
        </p:nvSpPr>
        <p:spPr>
          <a:xfrm>
            <a:off x="3818170" y="5640270"/>
            <a:ext cx="853440" cy="457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F8F412-0158-43A6-AA97-F7F54110AEDF}"/>
              </a:ext>
            </a:extLst>
          </p:cNvPr>
          <p:cNvSpPr txBox="1"/>
          <p:nvPr/>
        </p:nvSpPr>
        <p:spPr>
          <a:xfrm>
            <a:off x="4862110" y="5477877"/>
            <a:ext cx="427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성적은 적혀 있는데</a:t>
            </a:r>
            <a:r>
              <a:rPr lang="en-US" altLang="ko-KR" b="1" dirty="0"/>
              <a:t>… </a:t>
            </a:r>
            <a:r>
              <a:rPr lang="ko-KR" altLang="en-US" b="1" dirty="0"/>
              <a:t>안 볼 수 있나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63226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83792E-58DF-4BA8-B195-A1362984B16E}"/>
              </a:ext>
            </a:extLst>
          </p:cNvPr>
          <p:cNvSpPr txBox="1"/>
          <p:nvPr/>
        </p:nvSpPr>
        <p:spPr>
          <a:xfrm>
            <a:off x="578838" y="1203231"/>
            <a:ext cx="49685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5. </a:t>
            </a:r>
            <a:r>
              <a:rPr lang="ko-KR" altLang="en-US" sz="1400" b="1" dirty="0"/>
              <a:t>기업 테스트</a:t>
            </a:r>
            <a:endParaRPr lang="en-US" altLang="ko-KR" sz="1400" b="1" dirty="0"/>
          </a:p>
        </p:txBody>
      </p:sp>
      <p:pic>
        <p:nvPicPr>
          <p:cNvPr id="4" name="그림 3" descr="하늘, 실외, 일이(가) 표시된 사진&#10;&#10;자동 생성된 설명">
            <a:extLst>
              <a:ext uri="{FF2B5EF4-FFF2-40B4-BE49-F238E27FC236}">
                <a16:creationId xmlns:a16="http://schemas.microsoft.com/office/drawing/2014/main" id="{D1860551-D869-45F6-97C7-5C85B3D8E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01" y="1866903"/>
            <a:ext cx="6405649" cy="3603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089450-0295-404B-A0D4-D87EF6DAE554}"/>
              </a:ext>
            </a:extLst>
          </p:cNvPr>
          <p:cNvSpPr txBox="1"/>
          <p:nvPr/>
        </p:nvSpPr>
        <p:spPr>
          <a:xfrm>
            <a:off x="4613614" y="5833741"/>
            <a:ext cx="296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넷마블 넥서스 </a:t>
            </a:r>
            <a:r>
              <a:rPr lang="ko-KR" altLang="en-US" dirty="0"/>
              <a:t>면접 때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122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4. </a:t>
            </a:r>
            <a:r>
              <a:rPr lang="ko-KR" altLang="en-US" sz="3200" b="1" dirty="0"/>
              <a:t>게임 소프트웨어 학과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3F14BDF-44CD-4E55-9C8D-2D460E821E58}"/>
              </a:ext>
            </a:extLst>
          </p:cNvPr>
          <p:cNvCxnSpPr>
            <a:cxnSpLocks/>
          </p:cNvCxnSpPr>
          <p:nvPr/>
        </p:nvCxnSpPr>
        <p:spPr>
          <a:xfrm>
            <a:off x="1134641" y="2085975"/>
            <a:ext cx="7910614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FFAA0F-A895-4887-A2E7-B768E7842617}"/>
              </a:ext>
            </a:extLst>
          </p:cNvPr>
          <p:cNvSpPr txBox="1"/>
          <p:nvPr/>
        </p:nvSpPr>
        <p:spPr>
          <a:xfrm>
            <a:off x="9216705" y="188595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업계 취업 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545D55-C88F-4E41-9D3A-EC81F0535E22}"/>
              </a:ext>
            </a:extLst>
          </p:cNvPr>
          <p:cNvSpPr/>
          <p:nvPr/>
        </p:nvSpPr>
        <p:spPr>
          <a:xfrm flipV="1">
            <a:off x="1134641" y="4235942"/>
            <a:ext cx="8029575" cy="321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53ED6A-EC7F-4569-BF1C-283B743BE1D4}"/>
              </a:ext>
            </a:extLst>
          </p:cNvPr>
          <p:cNvSpPr/>
          <p:nvPr/>
        </p:nvSpPr>
        <p:spPr>
          <a:xfrm>
            <a:off x="1177402" y="4557693"/>
            <a:ext cx="2545785" cy="630315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게임 소프트웨어 학과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17191B9-24E9-4BC1-B8B9-29DFE6B1CB8B}"/>
              </a:ext>
            </a:extLst>
          </p:cNvPr>
          <p:cNvSpPr/>
          <p:nvPr/>
        </p:nvSpPr>
        <p:spPr>
          <a:xfrm>
            <a:off x="3765948" y="5188008"/>
            <a:ext cx="2250347" cy="630315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일반 컴퓨터 공학과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소프트웨어 공학과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AE18367-7AA8-456C-9431-1356E5F4FDD8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891122" y="4557693"/>
            <a:ext cx="0" cy="6303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0446E0-C180-4BCE-AAFE-D05B1E4B0633}"/>
              </a:ext>
            </a:extLst>
          </p:cNvPr>
          <p:cNvSpPr/>
          <p:nvPr/>
        </p:nvSpPr>
        <p:spPr>
          <a:xfrm>
            <a:off x="7949677" y="5889526"/>
            <a:ext cx="1214539" cy="630315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고등학교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CCA7965-9751-4746-81A8-A32E1930CD2C}"/>
              </a:ext>
            </a:extLst>
          </p:cNvPr>
          <p:cNvSpPr/>
          <p:nvPr/>
        </p:nvSpPr>
        <p:spPr>
          <a:xfrm>
            <a:off x="6183298" y="5662159"/>
            <a:ext cx="1690191" cy="630315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학원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FAA744E-620C-4E87-BF44-E4C75C31516A}"/>
              </a:ext>
            </a:extLst>
          </p:cNvPr>
          <p:cNvCxnSpPr>
            <a:cxnSpLocks/>
          </p:cNvCxnSpPr>
          <p:nvPr/>
        </p:nvCxnSpPr>
        <p:spPr>
          <a:xfrm flipV="1">
            <a:off x="7051074" y="4557693"/>
            <a:ext cx="0" cy="11044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0FC3D3-BA09-49E3-83F2-569CA348B07A}"/>
              </a:ext>
            </a:extLst>
          </p:cNvPr>
          <p:cNvCxnSpPr>
            <a:cxnSpLocks/>
          </p:cNvCxnSpPr>
          <p:nvPr/>
        </p:nvCxnSpPr>
        <p:spPr>
          <a:xfrm flipV="1">
            <a:off x="8556946" y="4557693"/>
            <a:ext cx="0" cy="1337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0F6A81D-5694-4EAD-8DD1-C9AB2378EEA7}"/>
              </a:ext>
            </a:extLst>
          </p:cNvPr>
          <p:cNvSpPr txBox="1"/>
          <p:nvPr/>
        </p:nvSpPr>
        <p:spPr>
          <a:xfrm>
            <a:off x="3997005" y="2981325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RACE</a:t>
            </a:r>
            <a:endParaRPr lang="ko-KR" altLang="en-US" sz="2400" b="1" dirty="0"/>
          </a:p>
        </p:txBody>
      </p:sp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C2EC470A-124D-4B8E-B9A7-627548DF8CB9}"/>
              </a:ext>
            </a:extLst>
          </p:cNvPr>
          <p:cNvSpPr/>
          <p:nvPr/>
        </p:nvSpPr>
        <p:spPr>
          <a:xfrm>
            <a:off x="9189510" y="4593298"/>
            <a:ext cx="413051" cy="1260624"/>
          </a:xfrm>
          <a:prstGeom prst="rightBrace">
            <a:avLst>
              <a:gd name="adj1" fmla="val 0"/>
              <a:gd name="adj2" fmla="val 50000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124140-C8B0-496C-8CF0-8E6AB4B10029}"/>
              </a:ext>
            </a:extLst>
          </p:cNvPr>
          <p:cNvSpPr txBox="1"/>
          <p:nvPr/>
        </p:nvSpPr>
        <p:spPr>
          <a:xfrm>
            <a:off x="9675271" y="506787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개인 노력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4568C8-84A5-458C-8781-A3D8AB70B5C0}"/>
              </a:ext>
            </a:extLst>
          </p:cNvPr>
          <p:cNvSpPr txBox="1"/>
          <p:nvPr/>
        </p:nvSpPr>
        <p:spPr>
          <a:xfrm>
            <a:off x="4139880" y="4222685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취업  출발 선</a:t>
            </a:r>
          </a:p>
        </p:txBody>
      </p:sp>
    </p:spTree>
    <p:extLst>
      <p:ext uri="{BB962C8B-B14F-4D97-AF65-F5344CB8AC3E}">
        <p14:creationId xmlns:p14="http://schemas.microsoft.com/office/powerpoint/2010/main" val="4194811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4. </a:t>
            </a:r>
            <a:r>
              <a:rPr lang="ko-KR" altLang="en-US" sz="3200" b="1" dirty="0"/>
              <a:t>게임 소프트웨어 학과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래픽 18" descr="남성 사무직 근로자 단색으로 채워진">
            <a:extLst>
              <a:ext uri="{FF2B5EF4-FFF2-40B4-BE49-F238E27FC236}">
                <a16:creationId xmlns:a16="http://schemas.microsoft.com/office/drawing/2014/main" id="{7D5E2607-20C7-4BE3-AAD6-87763254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184" y="4305837"/>
            <a:ext cx="914400" cy="914400"/>
          </a:xfrm>
          <a:prstGeom prst="rect">
            <a:avLst/>
          </a:prstGeom>
        </p:spPr>
      </p:pic>
      <p:pic>
        <p:nvPicPr>
          <p:cNvPr id="20" name="그래픽 19" descr="여성 사무직 근로자 단색으로 채워진">
            <a:extLst>
              <a:ext uri="{FF2B5EF4-FFF2-40B4-BE49-F238E27FC236}">
                <a16:creationId xmlns:a16="http://schemas.microsoft.com/office/drawing/2014/main" id="{25EAF8BD-91F1-4C35-92EF-CA6B991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8046" y="4809690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D29247-6AE6-400A-97BD-40DE37DA1294}"/>
              </a:ext>
            </a:extLst>
          </p:cNvPr>
          <p:cNvSpPr txBox="1"/>
          <p:nvPr/>
        </p:nvSpPr>
        <p:spPr>
          <a:xfrm>
            <a:off x="578839" y="5858611"/>
            <a:ext cx="25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en-US" altLang="ko-KR" b="1" dirty="0"/>
              <a:t>2% </a:t>
            </a:r>
            <a:r>
              <a:rPr lang="ko-KR" altLang="en-US" b="1" dirty="0"/>
              <a:t>부족한 </a:t>
            </a:r>
            <a:r>
              <a:rPr lang="ko-KR" altLang="en-US" b="1" dirty="0" err="1"/>
              <a:t>취준생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5" name="그래픽 4" descr="모임 단색으로 채워진">
            <a:extLst>
              <a:ext uri="{FF2B5EF4-FFF2-40B4-BE49-F238E27FC236}">
                <a16:creationId xmlns:a16="http://schemas.microsoft.com/office/drawing/2014/main" id="{249D4304-C5B6-40B4-B587-51CEF22C3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4072" y="3505936"/>
            <a:ext cx="914400" cy="914400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E1040C9B-CD01-4A2B-B772-11A6CAE86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15175" y="4944211"/>
            <a:ext cx="914400" cy="914400"/>
          </a:xfrm>
          <a:prstGeom prst="rect">
            <a:avLst/>
          </a:prstGeom>
        </p:spPr>
      </p:pic>
      <p:pic>
        <p:nvPicPr>
          <p:cNvPr id="15" name="그래픽 14" descr="강사 단색으로 채워진">
            <a:extLst>
              <a:ext uri="{FF2B5EF4-FFF2-40B4-BE49-F238E27FC236}">
                <a16:creationId xmlns:a16="http://schemas.microsoft.com/office/drawing/2014/main" id="{DBD92CA7-674F-409B-98C8-7FF75C5EC8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05300" y="2139584"/>
            <a:ext cx="914400" cy="914400"/>
          </a:xfrm>
          <a:prstGeom prst="rect">
            <a:avLst/>
          </a:prstGeom>
        </p:spPr>
      </p:pic>
      <p:pic>
        <p:nvPicPr>
          <p:cNvPr id="29" name="그래픽 28" descr="사용자 단색으로 채워진">
            <a:extLst>
              <a:ext uri="{FF2B5EF4-FFF2-40B4-BE49-F238E27FC236}">
                <a16:creationId xmlns:a16="http://schemas.microsoft.com/office/drawing/2014/main" id="{D92DFCD8-CB7B-4164-B8AF-AA10D2C79B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86950" y="151521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F2B3D71-36EE-4794-8D15-7D3BC45F2958}"/>
              </a:ext>
            </a:extLst>
          </p:cNvPr>
          <p:cNvSpPr txBox="1"/>
          <p:nvPr/>
        </p:nvSpPr>
        <p:spPr>
          <a:xfrm>
            <a:off x="9239250" y="241211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개발자 필요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A0E09A4-10F6-4D96-993B-FEBF74EBE205}"/>
              </a:ext>
            </a:extLst>
          </p:cNvPr>
          <p:cNvCxnSpPr>
            <a:cxnSpLocks/>
          </p:cNvCxnSpPr>
          <p:nvPr/>
        </p:nvCxnSpPr>
        <p:spPr>
          <a:xfrm flipH="1">
            <a:off x="5505450" y="2139584"/>
            <a:ext cx="3810000" cy="351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9A12E87-42DB-42FA-AB9E-1A3A83A53C5A}"/>
              </a:ext>
            </a:extLst>
          </p:cNvPr>
          <p:cNvCxnSpPr>
            <a:cxnSpLocks/>
          </p:cNvCxnSpPr>
          <p:nvPr/>
        </p:nvCxnSpPr>
        <p:spPr>
          <a:xfrm flipH="1">
            <a:off x="6972302" y="2702145"/>
            <a:ext cx="2438398" cy="11556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7FC9195-7916-4CA3-A374-88DB8FE164CC}"/>
              </a:ext>
            </a:extLst>
          </p:cNvPr>
          <p:cNvCxnSpPr>
            <a:cxnSpLocks/>
          </p:cNvCxnSpPr>
          <p:nvPr/>
        </p:nvCxnSpPr>
        <p:spPr>
          <a:xfrm flipH="1">
            <a:off x="8029575" y="3053985"/>
            <a:ext cx="2314575" cy="20133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0C4CD10F-8782-4DBC-9D0B-E6421B141CC4}"/>
              </a:ext>
            </a:extLst>
          </p:cNvPr>
          <p:cNvSpPr/>
          <p:nvPr/>
        </p:nvSpPr>
        <p:spPr>
          <a:xfrm rot="3477284">
            <a:off x="3910328" y="3987039"/>
            <a:ext cx="352425" cy="14162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BAA0A-2DC5-40CE-8BD9-4D544A0C727B}"/>
              </a:ext>
            </a:extLst>
          </p:cNvPr>
          <p:cNvSpPr txBox="1"/>
          <p:nvPr/>
        </p:nvSpPr>
        <p:spPr>
          <a:xfrm>
            <a:off x="9091612" y="1346258"/>
            <a:ext cx="2505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(</a:t>
            </a:r>
            <a:r>
              <a:rPr lang="ko-KR" altLang="en-US" sz="1100" b="1" dirty="0"/>
              <a:t>졸업한 자</a:t>
            </a:r>
            <a:r>
              <a:rPr lang="en-US" altLang="ko-KR" sz="1100" b="1" dirty="0"/>
              <a:t>)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631407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67485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5. </a:t>
            </a:r>
            <a:r>
              <a:rPr lang="ko-KR" altLang="en-US" sz="3200" b="1" dirty="0"/>
              <a:t>학교 생활 하면서 못해본 것들</a:t>
            </a:r>
          </a:p>
          <a:p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E95A54E-5015-4593-85E9-597A4832430E}"/>
              </a:ext>
            </a:extLst>
          </p:cNvPr>
          <p:cNvSpPr txBox="1"/>
          <p:nvPr/>
        </p:nvSpPr>
        <p:spPr>
          <a:xfrm>
            <a:off x="578839" y="1626353"/>
            <a:ext cx="11125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동아리 활동 더 열심히 </a:t>
            </a:r>
            <a:r>
              <a:rPr lang="ko-KR" altLang="en-US" sz="2400" b="1" dirty="0" err="1"/>
              <a:t>할껄</a:t>
            </a:r>
            <a:r>
              <a:rPr lang="en-US" altLang="ko-KR" sz="2400" b="1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게임 </a:t>
            </a:r>
            <a:r>
              <a:rPr lang="ko-KR" altLang="en-US" sz="2400" b="1" dirty="0" err="1"/>
              <a:t>라이브할</a:t>
            </a:r>
            <a:r>
              <a:rPr lang="ko-KR" altLang="en-US" sz="2400" b="1" dirty="0"/>
              <a:t> 정도로 </a:t>
            </a:r>
            <a:r>
              <a:rPr lang="ko-KR" altLang="en-US" sz="2400" b="1" dirty="0" err="1"/>
              <a:t>만들어볼껄</a:t>
            </a:r>
            <a:r>
              <a:rPr lang="en-US" altLang="ko-KR" sz="2400" b="1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서버 실습 왜 </a:t>
            </a:r>
            <a:r>
              <a:rPr lang="ko-KR" altLang="en-US" sz="2400" b="1" dirty="0" err="1"/>
              <a:t>안들었을까</a:t>
            </a:r>
            <a:r>
              <a:rPr lang="en-US" altLang="ko-KR" sz="2400" b="1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교외 공모전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시도는 많이 했지만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더 노력하면 성공하지 않았을까</a:t>
            </a:r>
            <a:r>
              <a:rPr lang="en-US" altLang="ko-KR" sz="2400" b="1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군대를 산업체로 </a:t>
            </a:r>
            <a:r>
              <a:rPr lang="ko-KR" altLang="en-US" sz="2400" b="1" dirty="0" err="1"/>
              <a:t>갈껄</a:t>
            </a:r>
            <a:r>
              <a:rPr lang="en-US" altLang="ko-KR" sz="2400" b="1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연애</a:t>
            </a:r>
            <a:r>
              <a:rPr lang="en-US" altLang="ko-KR" sz="2400" b="1" dirty="0"/>
              <a:t>…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03989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FF857-E697-4251-8FA8-FB1DB43FAC11}"/>
              </a:ext>
            </a:extLst>
          </p:cNvPr>
          <p:cNvSpPr txBox="1"/>
          <p:nvPr/>
        </p:nvSpPr>
        <p:spPr>
          <a:xfrm>
            <a:off x="4079289" y="2368962"/>
            <a:ext cx="40334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/>
              <a:t>Q </a:t>
            </a:r>
            <a:r>
              <a:rPr lang="en-US" altLang="ko-KR" sz="5400" b="1" dirty="0"/>
              <a:t>&amp;</a:t>
            </a:r>
            <a:r>
              <a:rPr lang="en-US" altLang="ko-KR" sz="9600" b="1" dirty="0"/>
              <a:t> A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451924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5" y="549135"/>
            <a:ext cx="262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</a:t>
            </a:r>
            <a:r>
              <a:rPr lang="ko-KR" altLang="en-US" sz="3200" b="1" dirty="0"/>
              <a:t> 자기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A780287-54C8-4639-B1AF-166900E263E4}"/>
              </a:ext>
            </a:extLst>
          </p:cNvPr>
          <p:cNvCxnSpPr>
            <a:cxnSpLocks/>
          </p:cNvCxnSpPr>
          <p:nvPr/>
        </p:nvCxnSpPr>
        <p:spPr>
          <a:xfrm>
            <a:off x="1328669" y="3963416"/>
            <a:ext cx="9275015" cy="26905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711436-73D2-4C79-9ED5-936CBECEA72A}"/>
              </a:ext>
            </a:extLst>
          </p:cNvPr>
          <p:cNvSpPr txBox="1"/>
          <p:nvPr/>
        </p:nvSpPr>
        <p:spPr>
          <a:xfrm>
            <a:off x="1328682" y="4975989"/>
            <a:ext cx="92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C/C++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F58395-30A9-4426-A422-B9CE1133C2E0}"/>
              </a:ext>
            </a:extLst>
          </p:cNvPr>
          <p:cNvSpPr txBox="1"/>
          <p:nvPr/>
        </p:nvSpPr>
        <p:spPr>
          <a:xfrm>
            <a:off x="1319600" y="5288063"/>
            <a:ext cx="92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C#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721CE-BDEE-4B0D-AD8D-196DB77F7556}"/>
              </a:ext>
            </a:extLst>
          </p:cNvPr>
          <p:cNvSpPr txBox="1"/>
          <p:nvPr/>
        </p:nvSpPr>
        <p:spPr>
          <a:xfrm>
            <a:off x="1319599" y="5608526"/>
            <a:ext cx="92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Python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E98C40-8097-4376-AD55-3913278F74B2}"/>
              </a:ext>
            </a:extLst>
          </p:cNvPr>
          <p:cNvSpPr txBox="1"/>
          <p:nvPr/>
        </p:nvSpPr>
        <p:spPr>
          <a:xfrm>
            <a:off x="1328682" y="4506287"/>
            <a:ext cx="229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Programming Language</a:t>
            </a:r>
            <a:endParaRPr lang="ko-KR" altLang="en-US" sz="14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F4A5951-0C7F-499F-8EF9-434B99FB521F}"/>
              </a:ext>
            </a:extLst>
          </p:cNvPr>
          <p:cNvCxnSpPr/>
          <p:nvPr/>
        </p:nvCxnSpPr>
        <p:spPr>
          <a:xfrm>
            <a:off x="3631467" y="4573398"/>
            <a:ext cx="0" cy="13429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8CF6530-142C-4FB0-822F-AD0051F566CD}"/>
              </a:ext>
            </a:extLst>
          </p:cNvPr>
          <p:cNvSpPr/>
          <p:nvPr/>
        </p:nvSpPr>
        <p:spPr>
          <a:xfrm>
            <a:off x="2255673" y="5065163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FCA8A7-B169-406C-805B-0DEB0E40E61A}"/>
              </a:ext>
            </a:extLst>
          </p:cNvPr>
          <p:cNvSpPr/>
          <p:nvPr/>
        </p:nvSpPr>
        <p:spPr>
          <a:xfrm>
            <a:off x="2255673" y="5065163"/>
            <a:ext cx="769467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0EF954F-2E70-4E44-9253-A1AE02226226}"/>
              </a:ext>
            </a:extLst>
          </p:cNvPr>
          <p:cNvSpPr/>
          <p:nvPr/>
        </p:nvSpPr>
        <p:spPr>
          <a:xfrm>
            <a:off x="2255673" y="5372940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531619F-90D1-4050-BA17-1743B90D08C6}"/>
              </a:ext>
            </a:extLst>
          </p:cNvPr>
          <p:cNvSpPr/>
          <p:nvPr/>
        </p:nvSpPr>
        <p:spPr>
          <a:xfrm>
            <a:off x="2255674" y="5372940"/>
            <a:ext cx="431291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2465A3-7188-4B34-9C8C-BB59B6D48ACB}"/>
              </a:ext>
            </a:extLst>
          </p:cNvPr>
          <p:cNvSpPr/>
          <p:nvPr/>
        </p:nvSpPr>
        <p:spPr>
          <a:xfrm>
            <a:off x="2257934" y="5700321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578B01-1E51-4A9C-96E2-3F6F376F1BFF}"/>
              </a:ext>
            </a:extLst>
          </p:cNvPr>
          <p:cNvSpPr/>
          <p:nvPr/>
        </p:nvSpPr>
        <p:spPr>
          <a:xfrm>
            <a:off x="2257934" y="5700321"/>
            <a:ext cx="431291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72C1140-71D5-4AA8-8E6D-64E86C4BBA3B}"/>
              </a:ext>
            </a:extLst>
          </p:cNvPr>
          <p:cNvSpPr txBox="1"/>
          <p:nvPr/>
        </p:nvSpPr>
        <p:spPr>
          <a:xfrm>
            <a:off x="4145711" y="4975989"/>
            <a:ext cx="92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Unity</a:t>
            </a:r>
            <a:endParaRPr lang="ko-KR" alt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14F6AF-D4F9-4D4D-B1C7-E455ADE9D5B4}"/>
              </a:ext>
            </a:extLst>
          </p:cNvPr>
          <p:cNvSpPr txBox="1"/>
          <p:nvPr/>
        </p:nvSpPr>
        <p:spPr>
          <a:xfrm>
            <a:off x="4136629" y="5288063"/>
            <a:ext cx="92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Unreal</a:t>
            </a:r>
            <a:endParaRPr lang="ko-KR" alt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991CAF-1D98-4DBA-9629-A90A64849C92}"/>
              </a:ext>
            </a:extLst>
          </p:cNvPr>
          <p:cNvSpPr txBox="1"/>
          <p:nvPr/>
        </p:nvSpPr>
        <p:spPr>
          <a:xfrm>
            <a:off x="4136628" y="5608526"/>
            <a:ext cx="989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DirectX11</a:t>
            </a:r>
            <a:endParaRPr lang="ko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34AA29-62B0-45F0-9698-8659BED39A72}"/>
              </a:ext>
            </a:extLst>
          </p:cNvPr>
          <p:cNvSpPr txBox="1"/>
          <p:nvPr/>
        </p:nvSpPr>
        <p:spPr>
          <a:xfrm>
            <a:off x="4145712" y="4506287"/>
            <a:ext cx="216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Used Engine</a:t>
            </a:r>
            <a:endParaRPr lang="ko-KR" altLang="en-US" sz="1400" b="1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91E3CD8-D189-47B7-9B96-B7E39E708366}"/>
              </a:ext>
            </a:extLst>
          </p:cNvPr>
          <p:cNvCxnSpPr/>
          <p:nvPr/>
        </p:nvCxnSpPr>
        <p:spPr>
          <a:xfrm>
            <a:off x="6463922" y="4573398"/>
            <a:ext cx="0" cy="13429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4798638-0B88-40C8-9560-EA1654C55E10}"/>
              </a:ext>
            </a:extLst>
          </p:cNvPr>
          <p:cNvSpPr/>
          <p:nvPr/>
        </p:nvSpPr>
        <p:spPr>
          <a:xfrm>
            <a:off x="5072702" y="5065163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83F70F-841E-45B1-A364-3C153EE6C7B2}"/>
              </a:ext>
            </a:extLst>
          </p:cNvPr>
          <p:cNvSpPr/>
          <p:nvPr/>
        </p:nvSpPr>
        <p:spPr>
          <a:xfrm>
            <a:off x="5072702" y="5065163"/>
            <a:ext cx="858899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EC1CE8-0534-4BCF-BADE-AB25453A625B}"/>
              </a:ext>
            </a:extLst>
          </p:cNvPr>
          <p:cNvSpPr/>
          <p:nvPr/>
        </p:nvSpPr>
        <p:spPr>
          <a:xfrm>
            <a:off x="5072702" y="5372940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EBCCD5D-5CE1-48DA-910A-AA5AA45DEE23}"/>
              </a:ext>
            </a:extLst>
          </p:cNvPr>
          <p:cNvSpPr/>
          <p:nvPr/>
        </p:nvSpPr>
        <p:spPr>
          <a:xfrm>
            <a:off x="5072703" y="5372940"/>
            <a:ext cx="572448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233CA70-DC49-4699-8435-C7FE6567364D}"/>
              </a:ext>
            </a:extLst>
          </p:cNvPr>
          <p:cNvSpPr/>
          <p:nvPr/>
        </p:nvSpPr>
        <p:spPr>
          <a:xfrm>
            <a:off x="5074963" y="5700321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DADED4-CE2C-497C-8256-DE55CDFC97B9}"/>
              </a:ext>
            </a:extLst>
          </p:cNvPr>
          <p:cNvSpPr/>
          <p:nvPr/>
        </p:nvSpPr>
        <p:spPr>
          <a:xfrm>
            <a:off x="5074965" y="5700321"/>
            <a:ext cx="232842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C43EFF-AC94-4B2C-A3C3-901C6AD73CC2}"/>
              </a:ext>
            </a:extLst>
          </p:cNvPr>
          <p:cNvSpPr txBox="1"/>
          <p:nvPr/>
        </p:nvSpPr>
        <p:spPr>
          <a:xfrm>
            <a:off x="6974474" y="4525825"/>
            <a:ext cx="216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Reward</a:t>
            </a:r>
            <a:endParaRPr lang="ko-KR" altLang="en-US" sz="14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662741-BADA-45DD-9148-CC10995E8487}"/>
              </a:ext>
            </a:extLst>
          </p:cNvPr>
          <p:cNvSpPr txBox="1"/>
          <p:nvPr/>
        </p:nvSpPr>
        <p:spPr>
          <a:xfrm>
            <a:off x="6974474" y="4975989"/>
            <a:ext cx="3417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게임 학부 공모전 기획부분 은상</a:t>
            </a:r>
            <a:r>
              <a:rPr lang="en-US" altLang="ko-KR" sz="1400" dirty="0"/>
              <a:t>(2016)</a:t>
            </a:r>
            <a:endParaRPr lang="ko-KR" altLang="en-US" sz="1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45F178B-F803-46CE-B5C6-3A7BB9ED4161}"/>
              </a:ext>
            </a:extLst>
          </p:cNvPr>
          <p:cNvSpPr txBox="1"/>
          <p:nvPr/>
        </p:nvSpPr>
        <p:spPr>
          <a:xfrm>
            <a:off x="6965391" y="5288063"/>
            <a:ext cx="3638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게임 학부 공모전 기획 부분 우수상</a:t>
            </a:r>
            <a:r>
              <a:rPr lang="en-US" altLang="ko-KR" sz="1400" dirty="0"/>
              <a:t>(2021)</a:t>
            </a:r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383ECC6-3E08-489F-96CC-3273D4D2EBE2}"/>
              </a:ext>
            </a:extLst>
          </p:cNvPr>
          <p:cNvSpPr txBox="1"/>
          <p:nvPr/>
        </p:nvSpPr>
        <p:spPr>
          <a:xfrm>
            <a:off x="6965391" y="5608526"/>
            <a:ext cx="3907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이달의 블로그 에디터 픽</a:t>
            </a:r>
            <a:r>
              <a:rPr lang="en-US" altLang="ko-KR" sz="1400" dirty="0"/>
              <a:t> (2019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네이버 게임 </a:t>
            </a:r>
            <a:r>
              <a:rPr lang="ko-KR" altLang="en-US" sz="1400" dirty="0" err="1"/>
              <a:t>인플루언서</a:t>
            </a:r>
            <a:r>
              <a:rPr lang="ko-KR" altLang="en-US" sz="1400" dirty="0"/>
              <a:t> 등록</a:t>
            </a:r>
            <a:r>
              <a:rPr lang="en-US" altLang="ko-KR" sz="1400" dirty="0"/>
              <a:t>(2020</a:t>
            </a:r>
            <a:r>
              <a:rPr lang="ko-KR" altLang="en-US" sz="1400" dirty="0"/>
              <a:t>년 </a:t>
            </a:r>
            <a:r>
              <a:rPr lang="en-US" altLang="ko-KR" sz="1400" dirty="0"/>
              <a:t>4</a:t>
            </a:r>
            <a:r>
              <a:rPr lang="ko-KR" altLang="en-US" sz="1400" dirty="0"/>
              <a:t>월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41302F-2A06-4109-8EF4-80BDFE8823E8}"/>
              </a:ext>
            </a:extLst>
          </p:cNvPr>
          <p:cNvSpPr txBox="1"/>
          <p:nvPr/>
        </p:nvSpPr>
        <p:spPr>
          <a:xfrm>
            <a:off x="6722588" y="1804183"/>
            <a:ext cx="4398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홍익대학교 게임 소프트웨어</a:t>
            </a:r>
            <a:r>
              <a:rPr lang="en-US" altLang="ko-KR" sz="1200" dirty="0"/>
              <a:t>(</a:t>
            </a:r>
            <a:r>
              <a:rPr lang="ko-KR" altLang="en-US" sz="1200" dirty="0"/>
              <a:t>졸업 예정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속초 고등학교</a:t>
            </a:r>
            <a:r>
              <a:rPr lang="en-US" altLang="ko-KR" sz="1200" dirty="0"/>
              <a:t>(</a:t>
            </a:r>
            <a:r>
              <a:rPr lang="ko-KR" altLang="en-US" sz="1200" dirty="0"/>
              <a:t>졸업</a:t>
            </a:r>
            <a:r>
              <a:rPr lang="en-US" altLang="ko-KR" sz="1200" dirty="0"/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AFF120-E2AE-4C89-ACA1-466E444FBD22}"/>
              </a:ext>
            </a:extLst>
          </p:cNvPr>
          <p:cNvSpPr txBox="1"/>
          <p:nvPr/>
        </p:nvSpPr>
        <p:spPr>
          <a:xfrm>
            <a:off x="3853346" y="2703773"/>
            <a:ext cx="1975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김태준</a:t>
            </a:r>
            <a:endParaRPr lang="en-US" altLang="ko-KR" b="1" dirty="0"/>
          </a:p>
          <a:p>
            <a:r>
              <a:rPr lang="en-US" altLang="ko-KR" b="1" dirty="0"/>
              <a:t>KIM TAE JUN</a:t>
            </a:r>
            <a:endParaRPr lang="ko-KR" altLang="en-US" b="1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D320A60-DADB-451B-9CB9-539992636836}"/>
              </a:ext>
            </a:extLst>
          </p:cNvPr>
          <p:cNvCxnSpPr>
            <a:cxnSpLocks/>
          </p:cNvCxnSpPr>
          <p:nvPr/>
        </p:nvCxnSpPr>
        <p:spPr>
          <a:xfrm>
            <a:off x="6463922" y="1749991"/>
            <a:ext cx="0" cy="169455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B793C38-C60A-4F40-8C83-9FC979443D8C}"/>
              </a:ext>
            </a:extLst>
          </p:cNvPr>
          <p:cNvSpPr txBox="1"/>
          <p:nvPr/>
        </p:nvSpPr>
        <p:spPr>
          <a:xfrm>
            <a:off x="6722587" y="2473797"/>
            <a:ext cx="3028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Phone: 010 – 5224 – 0207</a:t>
            </a:r>
          </a:p>
          <a:p>
            <a:r>
              <a:rPr lang="en-US" altLang="ko-KR" sz="1200" dirty="0" err="1"/>
              <a:t>Kakao</a:t>
            </a:r>
            <a:r>
              <a:rPr lang="ko-KR" altLang="en-US" sz="1200" dirty="0"/>
              <a:t> </a:t>
            </a:r>
            <a:r>
              <a:rPr lang="en-US" altLang="ko-KR" sz="1200" dirty="0"/>
              <a:t>ID :</a:t>
            </a:r>
            <a:r>
              <a:rPr lang="ko-KR" altLang="en-US" sz="1200" dirty="0"/>
              <a:t> </a:t>
            </a:r>
            <a:r>
              <a:rPr lang="en-US" altLang="ko-KR" sz="1200" dirty="0" err="1"/>
              <a:t>zzaxowns</a:t>
            </a:r>
            <a:endParaRPr lang="en-US" altLang="ko-KR" sz="1200" dirty="0"/>
          </a:p>
          <a:p>
            <a:r>
              <a:rPr lang="en-US" altLang="ko-KR" sz="1200" dirty="0"/>
              <a:t>E-mail: </a:t>
            </a:r>
            <a:r>
              <a:rPr lang="en-US" altLang="ko-KR" sz="1200" dirty="0">
                <a:hlinkClick r:id="rId2"/>
              </a:rPr>
              <a:t>zzaxowns@naver.com</a:t>
            </a:r>
            <a:endParaRPr lang="en-US" altLang="ko-KR" sz="1200" dirty="0"/>
          </a:p>
          <a:p>
            <a:r>
              <a:rPr lang="en-US" altLang="ko-KR" sz="1200" dirty="0"/>
              <a:t>Blog:   </a:t>
            </a:r>
            <a:r>
              <a:rPr lang="en-US" altLang="ko-KR" sz="1200" dirty="0">
                <a:hlinkClick r:id="rId3"/>
              </a:rPr>
              <a:t>https://blog.naver.com/zzaxowns</a:t>
            </a:r>
            <a:endParaRPr lang="en-US" altLang="ko-KR" sz="1200" dirty="0"/>
          </a:p>
          <a:p>
            <a:r>
              <a:rPr lang="en-US" altLang="ko-KR" sz="1200" dirty="0" err="1"/>
              <a:t>Github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4"/>
              </a:rPr>
              <a:t>https://github.com/zzaxowns</a:t>
            </a:r>
            <a:endParaRPr lang="en-US" altLang="ko-KR" sz="1200" dirty="0"/>
          </a:p>
        </p:txBody>
      </p:sp>
      <p:pic>
        <p:nvPicPr>
          <p:cNvPr id="4" name="그림 3" descr="텍스트, 봉투이(가) 표시된 사진&#10;&#10;자동 생성된 설명">
            <a:extLst>
              <a:ext uri="{FF2B5EF4-FFF2-40B4-BE49-F238E27FC236}">
                <a16:creationId xmlns:a16="http://schemas.microsoft.com/office/drawing/2014/main" id="{1465FD73-0591-4843-97ED-6C6BDB688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69" y="1709635"/>
            <a:ext cx="2400096" cy="180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6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5" y="549135"/>
            <a:ext cx="262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</a:t>
            </a:r>
            <a:r>
              <a:rPr lang="ko-KR" altLang="en-US" sz="3200" b="1" dirty="0"/>
              <a:t> 자기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20143A05-24FD-49EF-AD71-264ED8510E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43" y="1675547"/>
            <a:ext cx="3590844" cy="18445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FF04935-0208-4B35-85E9-7E4352088C6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43" y="4208970"/>
            <a:ext cx="3590844" cy="1844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F845C5-24E2-4491-85F8-BD428C068E03}"/>
              </a:ext>
            </a:extLst>
          </p:cNvPr>
          <p:cNvSpPr txBox="1"/>
          <p:nvPr/>
        </p:nvSpPr>
        <p:spPr>
          <a:xfrm>
            <a:off x="1516845" y="3624307"/>
            <a:ext cx="187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?)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0F06D8-7B5C-4775-BB28-CCC5AB2ABA16}"/>
              </a:ext>
            </a:extLst>
          </p:cNvPr>
          <p:cNvSpPr txBox="1"/>
          <p:nvPr/>
        </p:nvSpPr>
        <p:spPr>
          <a:xfrm>
            <a:off x="1516845" y="6100639"/>
            <a:ext cx="187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개발자</a:t>
            </a:r>
            <a:r>
              <a:rPr lang="en-US" altLang="ko-KR" dirty="0"/>
              <a:t>?)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2F66942-1766-4B2A-B9C2-F365AEF8DD3B}"/>
              </a:ext>
            </a:extLst>
          </p:cNvPr>
          <p:cNvSpPr/>
          <p:nvPr/>
        </p:nvSpPr>
        <p:spPr>
          <a:xfrm>
            <a:off x="4620638" y="3594466"/>
            <a:ext cx="1877440" cy="36932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896180C-79B8-4A39-B7D5-F950975A7C3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770" y="2086973"/>
            <a:ext cx="2588894" cy="1507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5B4211B-E711-42E8-BEF0-26B9AB9E482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736" y="3055226"/>
            <a:ext cx="2588894" cy="1507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1AEEFA2-007F-4BB9-B9F2-DB28B333D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180" y="3779127"/>
            <a:ext cx="2569983" cy="1507492"/>
          </a:xfrm>
          <a:prstGeom prst="rect">
            <a:avLst/>
          </a:prstGeom>
          <a:effectLst>
            <a:outerShdw blurRad="292100" dist="50800" dir="2700000" algn="ctr" rotWithShape="0">
              <a:schemeClr val="tx1">
                <a:alpha val="65000"/>
              </a:schemeClr>
            </a:outerShdw>
          </a:effec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A342767-7208-494F-A2D3-9D76BB18AA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63" y="4622165"/>
            <a:ext cx="2569983" cy="1507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32005F0-EFBF-4146-A2A2-D8400413DD1A}"/>
              </a:ext>
            </a:extLst>
          </p:cNvPr>
          <p:cNvSpPr txBox="1"/>
          <p:nvPr/>
        </p:nvSpPr>
        <p:spPr>
          <a:xfrm>
            <a:off x="8000048" y="6239682"/>
            <a:ext cx="187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개발자</a:t>
            </a:r>
            <a:r>
              <a:rPr lang="en-US" altLang="ko-KR" dirty="0"/>
              <a:t> !!!)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98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길이(가) 표시된 사진&#10;&#10;자동 생성된 설명">
            <a:extLst>
              <a:ext uri="{FF2B5EF4-FFF2-40B4-BE49-F238E27FC236}">
                <a16:creationId xmlns:a16="http://schemas.microsoft.com/office/drawing/2014/main" id="{19EA16E4-1BF1-4AD5-8266-DFF032973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75" y="1312326"/>
            <a:ext cx="5768242" cy="3550655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D081E12-BD46-4185-A065-4CB9384E3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763864"/>
              </p:ext>
            </p:extLst>
          </p:nvPr>
        </p:nvGraphicFramePr>
        <p:xfrm>
          <a:off x="2580743" y="5041399"/>
          <a:ext cx="6538707" cy="1524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51544">
                  <a:extLst>
                    <a:ext uri="{9D8B030D-6E8A-4147-A177-3AD203B41FA5}">
                      <a16:colId xmlns:a16="http://schemas.microsoft.com/office/drawing/2014/main" val="3866991483"/>
                    </a:ext>
                  </a:extLst>
                </a:gridCol>
                <a:gridCol w="2011943">
                  <a:extLst>
                    <a:ext uri="{9D8B030D-6E8A-4147-A177-3AD203B41FA5}">
                      <a16:colId xmlns:a16="http://schemas.microsoft.com/office/drawing/2014/main" val="1004602395"/>
                    </a:ext>
                  </a:extLst>
                </a:gridCol>
                <a:gridCol w="1604813">
                  <a:extLst>
                    <a:ext uri="{9D8B030D-6E8A-4147-A177-3AD203B41FA5}">
                      <a16:colId xmlns:a16="http://schemas.microsoft.com/office/drawing/2014/main" val="2078602434"/>
                    </a:ext>
                  </a:extLst>
                </a:gridCol>
                <a:gridCol w="1470407">
                  <a:extLst>
                    <a:ext uri="{9D8B030D-6E8A-4147-A177-3AD203B41FA5}">
                      <a16:colId xmlns:a16="http://schemas.microsoft.com/office/drawing/2014/main" val="528992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448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RPG Unreal Project</a:t>
                      </a:r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06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Unreal</a:t>
                      </a:r>
                      <a:r>
                        <a:rPr lang="ko-KR" altLang="en-US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Engine 4</a:t>
                      </a:r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558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RPG</a:t>
                      </a:r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PC</a:t>
                      </a:r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285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C++</a:t>
                      </a:r>
                      <a:r>
                        <a:rPr lang="ko-KR" altLang="en-US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개발로 </a:t>
                      </a:r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RPG</a:t>
                      </a:r>
                      <a:r>
                        <a:rPr lang="ko-KR" altLang="en-US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기능 구현에 중점을 둔 프로젝트</a:t>
                      </a:r>
                      <a:endParaRPr lang="en-US" altLang="ko-KR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010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55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33D262A-1FC1-4D86-8A15-D68A51E6C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35" y="2150569"/>
            <a:ext cx="2743200" cy="326707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1D762E9-12F6-4BC9-9EA5-739932A108D6}"/>
              </a:ext>
            </a:extLst>
          </p:cNvPr>
          <p:cNvSpPr/>
          <p:nvPr/>
        </p:nvSpPr>
        <p:spPr>
          <a:xfrm>
            <a:off x="5326367" y="3697950"/>
            <a:ext cx="2015232" cy="3462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3486FA-F8A6-4C65-BA34-D9631D444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9" y="1420734"/>
            <a:ext cx="2488456" cy="1459670"/>
          </a:xfrm>
          <a:prstGeom prst="rect">
            <a:avLst/>
          </a:prstGeom>
          <a:effectLst>
            <a:outerShdw blurRad="292100" dist="50800" dir="2700000" algn="ctr" rotWithShape="0">
              <a:schemeClr val="tx1">
                <a:alpha val="65000"/>
              </a:scheme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897365-BEB3-4616-A133-E7797C3CCCA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596" y="1829107"/>
            <a:ext cx="2488456" cy="14596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833A9-F267-4C76-BE34-F0A603538D6A}"/>
              </a:ext>
            </a:extLst>
          </p:cNvPr>
          <p:cNvSpPr txBox="1"/>
          <p:nvPr/>
        </p:nvSpPr>
        <p:spPr>
          <a:xfrm>
            <a:off x="1518081" y="3464056"/>
            <a:ext cx="229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Unity </a:t>
            </a:r>
            <a:r>
              <a:rPr lang="ko-KR" altLang="en-US" dirty="0"/>
              <a:t>사용 경험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8F082F9-B5DB-47E0-8BE2-3B3BBAD950D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67" y="4008669"/>
            <a:ext cx="3507165" cy="193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358605-1159-4411-829B-B59B7F2BC728}"/>
              </a:ext>
            </a:extLst>
          </p:cNvPr>
          <p:cNvSpPr txBox="1"/>
          <p:nvPr/>
        </p:nvSpPr>
        <p:spPr>
          <a:xfrm>
            <a:off x="1528408" y="6104093"/>
            <a:ext cx="229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DirectX11 </a:t>
            </a:r>
            <a:r>
              <a:rPr lang="ko-KR" altLang="en-US" dirty="0"/>
              <a:t>경험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69379-C830-43EA-B7EE-3E81EBF91DEC}"/>
              </a:ext>
            </a:extLst>
          </p:cNvPr>
          <p:cNvSpPr txBox="1"/>
          <p:nvPr/>
        </p:nvSpPr>
        <p:spPr>
          <a:xfrm>
            <a:off x="5637087" y="3317120"/>
            <a:ext cx="170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새로운 시도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2B4986-FE54-46D3-AEDC-CC32B6E97847}"/>
              </a:ext>
            </a:extLst>
          </p:cNvPr>
          <p:cNvSpPr txBox="1"/>
          <p:nvPr/>
        </p:nvSpPr>
        <p:spPr>
          <a:xfrm>
            <a:off x="6096000" y="6568496"/>
            <a:ext cx="63355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언리얼</a:t>
            </a:r>
            <a:r>
              <a:rPr lang="ko-KR" altLang="en-US" sz="1100" dirty="0"/>
              <a:t> 로고</a:t>
            </a:r>
            <a:r>
              <a:rPr lang="en-US" altLang="ko-KR" sz="1100" dirty="0"/>
              <a:t>: </a:t>
            </a:r>
            <a:r>
              <a:rPr lang="ko-KR" altLang="en-US" sz="1100" dirty="0"/>
              <a:t>https://commons.wikimedia.org/wiki/File:Unreal_Engine_logo_and_wordmark.png</a:t>
            </a:r>
          </a:p>
        </p:txBody>
      </p:sp>
    </p:spTree>
    <p:extLst>
      <p:ext uri="{BB962C8B-B14F-4D97-AF65-F5344CB8AC3E}">
        <p14:creationId xmlns:p14="http://schemas.microsoft.com/office/powerpoint/2010/main" val="1567210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33D262A-1FC1-4D86-8A15-D68A51E6C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13" y="1360457"/>
            <a:ext cx="886287" cy="1055543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8827C5B-F4F4-46B0-9474-C134C12DA8AD}"/>
              </a:ext>
            </a:extLst>
          </p:cNvPr>
          <p:cNvSpPr/>
          <p:nvPr/>
        </p:nvSpPr>
        <p:spPr>
          <a:xfrm rot="2717080">
            <a:off x="4882014" y="1789949"/>
            <a:ext cx="275207" cy="93975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E267B33-0F4E-448B-A470-18FB932C09BE}"/>
              </a:ext>
            </a:extLst>
          </p:cNvPr>
          <p:cNvSpPr/>
          <p:nvPr/>
        </p:nvSpPr>
        <p:spPr>
          <a:xfrm rot="18887803">
            <a:off x="6758738" y="1787269"/>
            <a:ext cx="275207" cy="94250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BB138A-0F7D-4C39-A6C9-C160ACE25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9" y="3113534"/>
            <a:ext cx="5111870" cy="1755556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F3722B15-B50C-4102-BBF8-397A8C88B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51" y="2834817"/>
            <a:ext cx="3864707" cy="26699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B4B27D-091F-4E0D-909D-2554BFF9EBA6}"/>
              </a:ext>
            </a:extLst>
          </p:cNvPr>
          <p:cNvSpPr txBox="1"/>
          <p:nvPr/>
        </p:nvSpPr>
        <p:spPr>
          <a:xfrm>
            <a:off x="2432482" y="5646198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</a:t>
            </a:r>
            <a:r>
              <a:rPr lang="ko-KR" altLang="en-US" b="1" dirty="0" err="1"/>
              <a:t>블루프린트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05F923-601B-4B3A-A1C3-3C6BDE3BB37D}"/>
              </a:ext>
            </a:extLst>
          </p:cNvPr>
          <p:cNvSpPr txBox="1"/>
          <p:nvPr/>
        </p:nvSpPr>
        <p:spPr>
          <a:xfrm>
            <a:off x="8064531" y="5646198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(C++)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9313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0BB138A-0F7D-4C39-A6C9-C160ACE25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71" y="2522765"/>
            <a:ext cx="5309370" cy="1823383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74F7D96-160E-4920-BF77-7EFEA8567583}"/>
              </a:ext>
            </a:extLst>
          </p:cNvPr>
          <p:cNvSpPr/>
          <p:nvPr/>
        </p:nvSpPr>
        <p:spPr>
          <a:xfrm>
            <a:off x="8398275" y="3958914"/>
            <a:ext cx="1562471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변수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1B1CE6-BEC6-4D12-8215-91B27623DC28}"/>
              </a:ext>
            </a:extLst>
          </p:cNvPr>
          <p:cNvSpPr/>
          <p:nvPr/>
        </p:nvSpPr>
        <p:spPr>
          <a:xfrm>
            <a:off x="7572653" y="3511334"/>
            <a:ext cx="3213716" cy="194420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F3722B15-B50C-4102-BBF8-397A8C88B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25" y="1894432"/>
            <a:ext cx="2646699" cy="182848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810A3E8-C116-4BA3-942A-9B365A605111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5563341" y="3434457"/>
            <a:ext cx="2834934" cy="8396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207F18-EB11-49B1-98E1-0F13A499CA54}"/>
              </a:ext>
            </a:extLst>
          </p:cNvPr>
          <p:cNvSpPr txBox="1"/>
          <p:nvPr/>
        </p:nvSpPr>
        <p:spPr>
          <a:xfrm>
            <a:off x="8109751" y="1394609"/>
            <a:ext cx="213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(C++ </a:t>
            </a:r>
            <a:r>
              <a:rPr lang="ko-KR" altLang="en-US" dirty="0"/>
              <a:t>코드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DA98BF-0244-4694-B13F-BD3E1D5DFB76}"/>
              </a:ext>
            </a:extLst>
          </p:cNvPr>
          <p:cNvSpPr txBox="1"/>
          <p:nvPr/>
        </p:nvSpPr>
        <p:spPr>
          <a:xfrm>
            <a:off x="1944207" y="4589229"/>
            <a:ext cx="213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블루프린트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939438-C0F9-4833-91D2-4D99F767313D}"/>
              </a:ext>
            </a:extLst>
          </p:cNvPr>
          <p:cNvSpPr txBox="1"/>
          <p:nvPr/>
        </p:nvSpPr>
        <p:spPr>
          <a:xfrm>
            <a:off x="5671924" y="3319007"/>
            <a:ext cx="213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접근 및 참조</a:t>
            </a:r>
          </a:p>
        </p:txBody>
      </p:sp>
    </p:spTree>
    <p:extLst>
      <p:ext uri="{BB962C8B-B14F-4D97-AF65-F5344CB8AC3E}">
        <p14:creationId xmlns:p14="http://schemas.microsoft.com/office/powerpoint/2010/main" val="1298861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FA410DD-AD64-471C-8F5E-13AF00349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3" y="1357043"/>
            <a:ext cx="10569070" cy="512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20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907</Words>
  <Application>Microsoft Office PowerPoint</Application>
  <PresentationFormat>와이드스크린</PresentationFormat>
  <Paragraphs>217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경기천년제목 Bold</vt:lpstr>
      <vt:lpstr>나눔스퀘어 Light</vt:lpstr>
      <vt:lpstr>맑은 고딕</vt:lpstr>
      <vt:lpstr>Arial</vt:lpstr>
      <vt:lpstr>Office 테마</vt:lpstr>
      <vt:lpstr>졸업 작품 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졸업 작품 발표</dc:title>
  <dc:creator>김태준</dc:creator>
  <cp:lastModifiedBy>태준 김</cp:lastModifiedBy>
  <cp:revision>44</cp:revision>
  <dcterms:created xsi:type="dcterms:W3CDTF">2021-11-30T06:30:08Z</dcterms:created>
  <dcterms:modified xsi:type="dcterms:W3CDTF">2021-12-03T02:43:59Z</dcterms:modified>
</cp:coreProperties>
</file>